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695" r:id="rId2"/>
    <p:sldId id="1060" r:id="rId3"/>
    <p:sldId id="1061" r:id="rId4"/>
    <p:sldId id="739" r:id="rId5"/>
    <p:sldId id="1062" r:id="rId6"/>
    <p:sldId id="1063" r:id="rId7"/>
    <p:sldId id="1064" r:id="rId8"/>
    <p:sldId id="741" r:id="rId9"/>
    <p:sldId id="953" r:id="rId10"/>
    <p:sldId id="954" r:id="rId11"/>
    <p:sldId id="955" r:id="rId12"/>
    <p:sldId id="956" r:id="rId13"/>
    <p:sldId id="957" r:id="rId14"/>
    <p:sldId id="958" r:id="rId15"/>
    <p:sldId id="959" r:id="rId16"/>
    <p:sldId id="960" r:id="rId17"/>
    <p:sldId id="961" r:id="rId18"/>
    <p:sldId id="962" r:id="rId19"/>
    <p:sldId id="963" r:id="rId20"/>
    <p:sldId id="964" r:id="rId21"/>
    <p:sldId id="965" r:id="rId22"/>
    <p:sldId id="966" r:id="rId23"/>
    <p:sldId id="967" r:id="rId24"/>
    <p:sldId id="968" r:id="rId25"/>
    <p:sldId id="969" r:id="rId26"/>
    <p:sldId id="970" r:id="rId27"/>
    <p:sldId id="971" r:id="rId28"/>
    <p:sldId id="972" r:id="rId29"/>
    <p:sldId id="973" r:id="rId30"/>
    <p:sldId id="974" r:id="rId31"/>
    <p:sldId id="975" r:id="rId32"/>
    <p:sldId id="976" r:id="rId33"/>
    <p:sldId id="977" r:id="rId34"/>
    <p:sldId id="978" r:id="rId35"/>
    <p:sldId id="979" r:id="rId36"/>
    <p:sldId id="980" r:id="rId37"/>
    <p:sldId id="981" r:id="rId38"/>
    <p:sldId id="982" r:id="rId39"/>
    <p:sldId id="983" r:id="rId40"/>
    <p:sldId id="984" r:id="rId41"/>
    <p:sldId id="985" r:id="rId42"/>
    <p:sldId id="986" r:id="rId43"/>
    <p:sldId id="1039" r:id="rId44"/>
    <p:sldId id="1040" r:id="rId45"/>
    <p:sldId id="1041" r:id="rId46"/>
    <p:sldId id="1042" r:id="rId47"/>
    <p:sldId id="1043" r:id="rId48"/>
    <p:sldId id="1044" r:id="rId49"/>
    <p:sldId id="1045" r:id="rId50"/>
    <p:sldId id="1046" r:id="rId51"/>
    <p:sldId id="1047" r:id="rId52"/>
    <p:sldId id="1048" r:id="rId53"/>
    <p:sldId id="1049" r:id="rId54"/>
    <p:sldId id="987" r:id="rId55"/>
    <p:sldId id="988" r:id="rId56"/>
    <p:sldId id="989" r:id="rId57"/>
    <p:sldId id="990" r:id="rId58"/>
    <p:sldId id="991" r:id="rId59"/>
    <p:sldId id="992" r:id="rId60"/>
    <p:sldId id="993" r:id="rId61"/>
    <p:sldId id="994" r:id="rId62"/>
    <p:sldId id="995" r:id="rId63"/>
    <p:sldId id="996" r:id="rId64"/>
    <p:sldId id="1024" r:id="rId65"/>
    <p:sldId id="770" r:id="rId66"/>
    <p:sldId id="746" r:id="rId67"/>
    <p:sldId id="710" r:id="rId68"/>
    <p:sldId id="711" r:id="rId69"/>
    <p:sldId id="706" r:id="rId70"/>
    <p:sldId id="736"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 id="271" r:id="rId85"/>
    <p:sldId id="272" r:id="rId86"/>
    <p:sldId id="273" r:id="rId87"/>
    <p:sldId id="707" r:id="rId88"/>
  </p:sldIdLst>
  <p:sldSz cx="12192000" cy="6858000"/>
  <p:notesSz cx="6858000" cy="91440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342" autoAdjust="0"/>
    <p:restoredTop sz="94660"/>
  </p:normalViewPr>
  <p:slideViewPr>
    <p:cSldViewPr snapToGrid="0">
      <p:cViewPr varScale="1">
        <p:scale>
          <a:sx n="44" d="100"/>
          <a:sy n="44" d="100"/>
        </p:scale>
        <p:origin x="77" y="7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8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1419157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Rudrapur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74,81,094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89,05,918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Barbhai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25,73,072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Yermal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18,91,742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Pahur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88,48,478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Kelzara Warthi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Tirupati Associators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40,78,786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10,14,822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Chinchbardi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57,65,694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Arun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39,93,106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Mhasola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82,86,960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Ghonsara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47,42,752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Shekalgaon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29,33,946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Jamb</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23,52,647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Mukindpur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53,45,245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572160575"/>
              </p:ext>
            </p:extLst>
          </p:nvPr>
        </p:nvGraphicFramePr>
        <p:xfrm>
          <a:off x="497929" y="1706369"/>
          <a:ext cx="11196139" cy="4964794"/>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Malegaon&amp; Nilegaon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1,12,48,079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Palodi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Abhijit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55,89,757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Subhashnagar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54,21,846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Shelu Shendursani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D.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64,99,514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46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Talani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Nikhil Maske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72,10,518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47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Borgaon Punji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76,62,866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88,26,054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Bramhanwada &amp; Pardhibeda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D.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1,00,65,488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Jawala &amp; Jawala Heti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1,23,67,385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2369">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Bahbhulgaon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Bahbhulgaon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Pahur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60,61,628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69.84%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42.34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Pimpri Iz</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Warate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8,19,158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64.09%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5.25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Kopra (Jan)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Warate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5,01,128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51.44%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2.58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R.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52,75,803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8027454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39,03,450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35.68%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13.93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Paloti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33,95,305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36.01%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12.23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Watkhed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U. Nalamwar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68,80,616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36.34%</a:t>
                      </a:r>
                    </a:p>
                  </a:txBody>
                  <a:tcPr marL="9525" marR="9525" marT="9525" marB="0" anchor="ctr"/>
                </a:tc>
                <a:tc>
                  <a:txBody>
                    <a:bodyPr/>
                    <a:lstStyle/>
                    <a:p>
                      <a:pPr algn="ctr" fontAlgn="ctr"/>
                      <a:r>
                        <a:rPr lang="en-IN" sz="1400" b="0" i="0" u="none" strike="noStrike">
                          <a:solidFill>
                            <a:srgbClr val="000000"/>
                          </a:solidFill>
                          <a:effectLst/>
                          <a:latin typeface="Calibri"/>
                        </a:rPr>
                        <a:t>31.73%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21.83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Yerandgaon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1,03,80,809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35.62%</a:t>
                      </a:r>
                    </a:p>
                  </a:txBody>
                  <a:tcPr marL="9525" marR="9525" marT="9525" marB="0" anchor="ctr"/>
                </a:tc>
                <a:tc>
                  <a:txBody>
                    <a:bodyPr/>
                    <a:lstStyle/>
                    <a:p>
                      <a:pPr algn="ctr" fontAlgn="ctr"/>
                      <a:r>
                        <a:rPr lang="en-IN" sz="1400" b="0" i="0" u="none" strike="noStrike">
                          <a:solidFill>
                            <a:srgbClr val="000000"/>
                          </a:solidFill>
                          <a:effectLst/>
                          <a:latin typeface="Calibri"/>
                        </a:rPr>
                        <a:t>28.22%</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29.29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Pachakhed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60,97,270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10.63%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6.48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60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Panchgavhan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Viththalkrupa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46,90,425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Ganori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1,05,02,008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27.29%</a:t>
                      </a:r>
                    </a:p>
                  </a:txBody>
                  <a:tcPr marL="9525" marR="9525" marT="9525" marB="0" anchor="ctr"/>
                </a:tc>
                <a:tc>
                  <a:txBody>
                    <a:bodyPr/>
                    <a:lstStyle/>
                    <a:p>
                      <a:pPr algn="ctr" fontAlgn="ctr"/>
                      <a:r>
                        <a:rPr lang="en-IN" sz="1400" b="0" i="0" u="none" strike="noStrike">
                          <a:solidFill>
                            <a:srgbClr val="000000"/>
                          </a:solidFill>
                          <a:effectLst/>
                          <a:latin typeface="Calibri"/>
                        </a:rPr>
                        <a:t>23.66%</a:t>
                      </a:r>
                    </a:p>
                  </a:txBody>
                  <a:tcPr marL="9525" marR="9525" marT="9525" marB="0" anchor="ctr"/>
                </a:tc>
                <a:tc>
                  <a:txBody>
                    <a:bodyPr/>
                    <a:lstStyle/>
                    <a:p>
                      <a:pPr algn="ctr" fontAlgn="ctr"/>
                      <a:r>
                        <a:rPr lang="en-IN" sz="1400" b="0" i="0" u="none" strike="noStrike">
                          <a:solidFill>
                            <a:srgbClr val="000000"/>
                          </a:solidFill>
                          <a:effectLst/>
                          <a:latin typeface="Calibri"/>
                        </a:rPr>
                        <a:t>24.85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Gharfal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66,53,008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25.33%</a:t>
                      </a:r>
                    </a:p>
                  </a:txBody>
                  <a:tcPr marL="9525" marR="9525" marT="9525" marB="0" anchor="ctr"/>
                </a:tc>
                <a:tc>
                  <a:txBody>
                    <a:bodyPr/>
                    <a:lstStyle/>
                    <a:p>
                      <a:pPr algn="ctr" fontAlgn="ctr"/>
                      <a:r>
                        <a:rPr lang="en-IN" sz="1400" b="0" i="0" u="none" strike="noStrike">
                          <a:solidFill>
                            <a:srgbClr val="000000"/>
                          </a:solidFill>
                          <a:effectLst/>
                          <a:latin typeface="Calibri"/>
                        </a:rPr>
                        <a:t>12.19%</a:t>
                      </a:r>
                    </a:p>
                  </a:txBody>
                  <a:tcPr marL="9525" marR="9525" marT="9525" marB="0" anchor="ctr"/>
                </a:tc>
                <a:tc>
                  <a:txBody>
                    <a:bodyPr/>
                    <a:lstStyle/>
                    <a:p>
                      <a:pPr algn="ctr" fontAlgn="ctr"/>
                      <a:r>
                        <a:rPr lang="en-IN" sz="1400" b="0" i="0" u="none" strike="noStrike">
                          <a:solidFill>
                            <a:srgbClr val="000000"/>
                          </a:solidFill>
                          <a:effectLst/>
                          <a:latin typeface="Calibri"/>
                        </a:rPr>
                        <a:t>8.11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Takalgaon &amp; Panas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R.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62,22,677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25.61%</a:t>
                      </a:r>
                    </a:p>
                  </a:txBody>
                  <a:tcPr marL="9525" marR="9525" marT="9525" marB="0" anchor="ctr"/>
                </a:tc>
                <a:tc>
                  <a:txBody>
                    <a:bodyPr/>
                    <a:lstStyle/>
                    <a:p>
                      <a:pPr algn="ctr" fontAlgn="ctr"/>
                      <a:r>
                        <a:rPr lang="en-IN" sz="1400" b="0" i="0" u="none" strike="noStrike">
                          <a:solidFill>
                            <a:srgbClr val="000000"/>
                          </a:solidFill>
                          <a:effectLst/>
                          <a:latin typeface="Calibri"/>
                        </a:rPr>
                        <a:t>25.37%</a:t>
                      </a:r>
                    </a:p>
                  </a:txBody>
                  <a:tcPr marL="9525" marR="9525" marT="9525" marB="0" anchor="ctr"/>
                </a:tc>
                <a:tc>
                  <a:txBody>
                    <a:bodyPr/>
                    <a:lstStyle/>
                    <a:p>
                      <a:pPr algn="ctr" fontAlgn="ctr"/>
                      <a:r>
                        <a:rPr lang="en-IN" sz="1400" b="0" i="0" u="none" strike="noStrike">
                          <a:solidFill>
                            <a:srgbClr val="000000"/>
                          </a:solidFill>
                          <a:effectLst/>
                          <a:latin typeface="Calibri"/>
                        </a:rPr>
                        <a:t>15.78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Warate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6,90,812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22.52%</a:t>
                      </a:r>
                    </a:p>
                  </a:txBody>
                  <a:tcPr marL="9525" marR="9525" marT="9525" marB="0" anchor="ctr"/>
                </a:tc>
                <a:tc>
                  <a:txBody>
                    <a:bodyPr/>
                    <a:lstStyle/>
                    <a:p>
                      <a:pPr algn="ctr" fontAlgn="ctr"/>
                      <a:r>
                        <a:rPr lang="en-IN" sz="1400" b="0" i="0" u="none" strike="noStrike">
                          <a:solidFill>
                            <a:srgbClr val="000000"/>
                          </a:solidFill>
                          <a:effectLst/>
                          <a:latin typeface="Calibri"/>
                        </a:rPr>
                        <a:t>14.66%</a:t>
                      </a:r>
                    </a:p>
                  </a:txBody>
                  <a:tcPr marL="9525" marR="9525" marT="9525" marB="0" anchor="ctr"/>
                </a:tc>
                <a:tc>
                  <a:txBody>
                    <a:bodyPr/>
                    <a:lstStyle/>
                    <a:p>
                      <a:pPr algn="ctr" fontAlgn="ctr"/>
                      <a:r>
                        <a:rPr lang="en-IN" sz="1400" b="0" i="0" u="none" strike="noStrike">
                          <a:solidFill>
                            <a:srgbClr val="000000"/>
                          </a:solidFill>
                          <a:effectLst/>
                          <a:latin typeface="Calibri"/>
                        </a:rPr>
                        <a:t>1.01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Galwhi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19,06,757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60,41,947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Watkhed Kh &amp; Mustabad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U. Nalamwar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84,11,662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Sukali Wai Taroda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Santoshrao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1,33,15,853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13.72%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18.27</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58130509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Galvha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57,51,915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5.39%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3.10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Kondha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Vijay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49,89,559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Naigaon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Viththalkrupa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52,46,780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13.21%</a:t>
                      </a:r>
                    </a:p>
                  </a:txBody>
                  <a:tcPr marL="9525" marR="9525" marT="9525" marB="0" anchor="ctr"/>
                </a:tc>
                <a:tc>
                  <a:txBody>
                    <a:bodyPr/>
                    <a:lstStyle/>
                    <a:p>
                      <a:pPr algn="ctr" fontAlgn="ctr"/>
                      <a:r>
                        <a:rPr lang="en-IN" sz="1400" b="0" i="0" u="none" strike="noStrike">
                          <a:solidFill>
                            <a:srgbClr val="000000"/>
                          </a:solidFill>
                          <a:effectLst/>
                          <a:latin typeface="Calibri"/>
                        </a:rPr>
                        <a:t>10.13%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5.32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Nandura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Viththalkrupa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34,13,454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11.80%</a:t>
                      </a:r>
                    </a:p>
                  </a:txBody>
                  <a:tcPr marL="9525" marR="9525" marT="9525" marB="0" anchor="ctr"/>
                </a:tc>
                <a:tc>
                  <a:txBody>
                    <a:bodyPr/>
                    <a:lstStyle/>
                    <a:p>
                      <a:pPr algn="ctr" fontAlgn="ctr"/>
                      <a:r>
                        <a:rPr lang="en-IN" sz="1400" b="0" i="0" u="none" strike="noStrike">
                          <a:solidFill>
                            <a:srgbClr val="000000"/>
                          </a:solidFill>
                          <a:effectLst/>
                          <a:latin typeface="Calibri"/>
                        </a:rPr>
                        <a:t>9.12%</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3.11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Antargaon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30,75,222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Pratappur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Wasim Sayyed Latif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51,83,794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Gawandi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Ankush R.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51,76,586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Sarokh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62,74,688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Asegaon Devi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Sarokh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62,74,688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Mitnapur (Hasta)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Vinaysagarrao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61,95,752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Kharda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98,11,269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5.20%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5.11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Dabha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Sumit Bajoriya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1,46,01,146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Bhiluksha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Kadam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32,84,498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Fattepur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42,43,204</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79062281"/>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a:txBody>
                    <a:bodyPr/>
                    <a:lstStyle/>
                    <a:p>
                      <a:pPr algn="ctr" fontAlgn="ctr"/>
                      <a:r>
                        <a:rPr lang="en-IN" sz="1400" b="0" i="0" u="none" strike="noStrike">
                          <a:solidFill>
                            <a:srgbClr val="000000"/>
                          </a:solidFill>
                          <a:effectLst/>
                          <a:latin typeface="Calibri"/>
                        </a:rPr>
                        <a:t>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Saujana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28,57,985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Deogaon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47,72,095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Indiranagar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40,45,611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Kotamba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Nilesh Chanhujwar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42,50,581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a:solidFill>
                            <a:srgbClr val="000000"/>
                          </a:solidFill>
                          <a:effectLst/>
                          <a:latin typeface="Calibri"/>
                        </a:rPr>
                        <a:t>87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Renukapur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45,51,867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a:solidFill>
                            <a:srgbClr val="000000"/>
                          </a:solidFill>
                          <a:effectLst/>
                          <a:latin typeface="Calibri"/>
                        </a:rPr>
                        <a:t>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Hastapur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45,98,136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Sarfali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Ankush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1,25,71,190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Falegaon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74,51,027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Ashtarampur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Subhash Sonone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47,03,038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Madani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Gawande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61,29,776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Mahamadpur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Sarokh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46,98,188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Vaijapur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50,41,768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Rani Amravati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1,00,50,313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48581001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6588">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Darwha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Darwha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543233860"/>
                  </a:ext>
                </a:extLst>
              </a:tr>
              <a:tr h="336588">
                <a:tc>
                  <a:txBody>
                    <a:bodyPr/>
                    <a:lstStyle/>
                    <a:p>
                      <a:pPr algn="ctr" fontAlgn="ctr"/>
                      <a:r>
                        <a:rPr lang="en-IN" sz="1400" b="0" i="0" u="none" strike="noStrike" dirty="0">
                          <a:solidFill>
                            <a:srgbClr val="000000"/>
                          </a:solidFill>
                          <a:effectLst/>
                          <a:latin typeface="Calibri"/>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Kanjara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14,79,479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82.36%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12.18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6588">
                <a:tc>
                  <a:txBody>
                    <a:bodyPr/>
                    <a:lstStyle/>
                    <a:p>
                      <a:pPr algn="ctr" fontAlgn="ctr"/>
                      <a:r>
                        <a:rPr lang="en-IN" sz="1400" b="0" i="0" u="none" strike="noStrike">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Bagwadi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Afsar Khan Miya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18,57,669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38.34%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7.12</a:t>
                      </a:r>
                    </a:p>
                  </a:txBody>
                  <a:tcPr marL="9525" marR="9525" marT="9525" marB="0" anchor="ctr"/>
                </a:tc>
                <a:extLst>
                  <a:ext uri="{0D108BD9-81ED-4DB2-BD59-A6C34878D82A}">
                    <a16:rowId xmlns:a16="http://schemas.microsoft.com/office/drawing/2014/main" val="2732302081"/>
                  </a:ext>
                </a:extLst>
              </a:tr>
              <a:tr h="336588">
                <a:tc>
                  <a:txBody>
                    <a:bodyPr/>
                    <a:lstStyle/>
                    <a:p>
                      <a:pPr algn="ctr" fontAlgn="ctr"/>
                      <a:r>
                        <a:rPr lang="en-IN" sz="1400" b="0" i="0" u="none" strike="noStrike">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14,48,372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74.20%</a:t>
                      </a:r>
                    </a:p>
                  </a:txBody>
                  <a:tcPr marL="9525" marR="9525" marT="9525" marB="0" anchor="ctr"/>
                </a:tc>
                <a:tc>
                  <a:txBody>
                    <a:bodyPr/>
                    <a:lstStyle/>
                    <a:p>
                      <a:pPr algn="ctr" fontAlgn="ctr"/>
                      <a:r>
                        <a:rPr lang="en-IN" sz="1400" b="0" i="0" u="none" strike="noStrike">
                          <a:solidFill>
                            <a:srgbClr val="000000"/>
                          </a:solidFill>
                          <a:effectLst/>
                          <a:latin typeface="Calibri"/>
                        </a:rPr>
                        <a:t>70.84%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10.26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6588">
                <a:tc>
                  <a:txBody>
                    <a:bodyPr/>
                    <a:lstStyle/>
                    <a:p>
                      <a:pPr algn="ctr" fontAlgn="ctr"/>
                      <a:r>
                        <a:rPr lang="en-IN" sz="1400" b="0" i="0" u="none" strike="noStrike">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Meshram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31,73,041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73.13%</a:t>
                      </a:r>
                    </a:p>
                  </a:txBody>
                  <a:tcPr marL="9525" marR="9525" marT="9525" marB="0" anchor="ctr"/>
                </a:tc>
                <a:tc>
                  <a:txBody>
                    <a:bodyPr/>
                    <a:lstStyle/>
                    <a:p>
                      <a:pPr algn="ctr" fontAlgn="ctr"/>
                      <a:r>
                        <a:rPr lang="en-IN" sz="1400" b="0" i="0" u="none" strike="noStrike">
                          <a:solidFill>
                            <a:srgbClr val="000000"/>
                          </a:solidFill>
                          <a:effectLst/>
                          <a:latin typeface="Calibri"/>
                        </a:rPr>
                        <a:t>62.95%</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19.97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6588">
                <a:tc>
                  <a:txBody>
                    <a:bodyPr/>
                    <a:lstStyle/>
                    <a:p>
                      <a:pPr algn="ctr" fontAlgn="ctr"/>
                      <a:r>
                        <a:rPr lang="en-IN" sz="1400" b="0" i="0" u="none" strike="noStrike">
                          <a:solidFill>
                            <a:srgbClr val="000000"/>
                          </a:solidFill>
                          <a:effectLst/>
                          <a:latin typeface="Calibri"/>
                        </a:rPr>
                        <a:t>100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Daheli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41,07,327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67.99%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27.92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6588">
                <a:tc>
                  <a:txBody>
                    <a:bodyPr/>
                    <a:lstStyle/>
                    <a:p>
                      <a:pPr algn="ctr" fontAlgn="ctr"/>
                      <a:r>
                        <a:rPr lang="en-IN" sz="1400" b="0" i="0" u="none" strike="noStrike">
                          <a:solidFill>
                            <a:srgbClr val="000000"/>
                          </a:solidFill>
                          <a:effectLst/>
                          <a:latin typeface="Calibri"/>
                        </a:rPr>
                        <a:t>101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Kurhad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Shrukrushna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32,96,951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63.57%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20.96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Antargaon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Afsar Khan Miya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35,69,909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64.71%</a:t>
                      </a:r>
                    </a:p>
                  </a:txBody>
                  <a:tcPr marL="9525" marR="9525" marT="9525" marB="0" anchor="ctr"/>
                </a:tc>
                <a:tc>
                  <a:txBody>
                    <a:bodyPr/>
                    <a:lstStyle/>
                    <a:p>
                      <a:pPr algn="ctr" fontAlgn="ctr"/>
                      <a:r>
                        <a:rPr lang="en-IN" sz="1400" b="0" i="0" u="none" strike="noStrike">
                          <a:solidFill>
                            <a:srgbClr val="000000"/>
                          </a:solidFill>
                          <a:effectLst/>
                          <a:latin typeface="Calibri"/>
                        </a:rPr>
                        <a:t>12.79%</a:t>
                      </a:r>
                    </a:p>
                  </a:txBody>
                  <a:tcPr marL="9525" marR="9525" marT="9525" marB="0" anchor="ctr"/>
                </a:tc>
                <a:tc>
                  <a:txBody>
                    <a:bodyPr/>
                    <a:lstStyle/>
                    <a:p>
                      <a:pPr algn="ctr" fontAlgn="ctr"/>
                      <a:r>
                        <a:rPr lang="en-IN" sz="1400" b="0" i="0" u="none" strike="noStrike">
                          <a:solidFill>
                            <a:srgbClr val="000000"/>
                          </a:solidFill>
                          <a:effectLst/>
                          <a:latin typeface="Calibri"/>
                        </a:rPr>
                        <a:t>4.57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43,76,773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61.59%</a:t>
                      </a:r>
                    </a:p>
                  </a:txBody>
                  <a:tcPr marL="9525" marR="9525" marT="9525" marB="0" anchor="ctr"/>
                </a:tc>
                <a:tc>
                  <a:txBody>
                    <a:bodyPr/>
                    <a:lstStyle/>
                    <a:p>
                      <a:pPr algn="ctr" fontAlgn="ctr"/>
                      <a:r>
                        <a:rPr lang="en-IN" sz="1400" b="0" i="0" u="none" strike="noStrike">
                          <a:solidFill>
                            <a:srgbClr val="000000"/>
                          </a:solidFill>
                          <a:effectLst/>
                          <a:latin typeface="Calibri"/>
                        </a:rPr>
                        <a:t>58.89%</a:t>
                      </a:r>
                    </a:p>
                  </a:txBody>
                  <a:tcPr marL="9525" marR="9525" marT="9525" marB="0" anchor="ctr"/>
                </a:tc>
                <a:tc>
                  <a:txBody>
                    <a:bodyPr/>
                    <a:lstStyle/>
                    <a:p>
                      <a:pPr algn="ctr" fontAlgn="ctr"/>
                      <a:r>
                        <a:rPr lang="en-IN" sz="1400" b="0" i="0" u="none" strike="noStrike">
                          <a:solidFill>
                            <a:srgbClr val="000000"/>
                          </a:solidFill>
                          <a:effectLst/>
                          <a:latin typeface="Calibri"/>
                        </a:rPr>
                        <a:t>25.77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Warjai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61,73,209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60.76%</a:t>
                      </a:r>
                    </a:p>
                  </a:txBody>
                  <a:tcPr marL="9525" marR="9525" marT="9525" marB="0" anchor="ctr"/>
                </a:tc>
                <a:tc>
                  <a:txBody>
                    <a:bodyPr/>
                    <a:lstStyle/>
                    <a:p>
                      <a:pPr algn="ctr" fontAlgn="ctr"/>
                      <a:r>
                        <a:rPr lang="en-IN" sz="1400" b="0" i="0" u="none" strike="noStrike">
                          <a:solidFill>
                            <a:srgbClr val="000000"/>
                          </a:solidFill>
                          <a:effectLst/>
                          <a:latin typeface="Calibri"/>
                        </a:rPr>
                        <a:t>29.00%</a:t>
                      </a:r>
                    </a:p>
                  </a:txBody>
                  <a:tcPr marL="9525" marR="9525" marT="9525" marB="0" anchor="ctr"/>
                </a:tc>
                <a:tc>
                  <a:txBody>
                    <a:bodyPr/>
                    <a:lstStyle/>
                    <a:p>
                      <a:pPr algn="ctr" fontAlgn="ctr"/>
                      <a:r>
                        <a:rPr lang="en-IN" sz="1400" b="0" i="0" u="none" strike="noStrike">
                          <a:solidFill>
                            <a:srgbClr val="000000"/>
                          </a:solidFill>
                          <a:effectLst/>
                          <a:latin typeface="Calibri"/>
                        </a:rPr>
                        <a:t>17.90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Pandhurna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45,81,924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60.18%</a:t>
                      </a:r>
                    </a:p>
                  </a:txBody>
                  <a:tcPr marL="9525" marR="9525" marT="9525" marB="0" anchor="ctr"/>
                </a:tc>
                <a:tc>
                  <a:txBody>
                    <a:bodyPr/>
                    <a:lstStyle/>
                    <a:p>
                      <a:pPr algn="ctr" fontAlgn="ctr"/>
                      <a:r>
                        <a:rPr lang="en-IN" sz="1400" b="0" i="0" u="none" strike="noStrike">
                          <a:solidFill>
                            <a:srgbClr val="000000"/>
                          </a:solidFill>
                          <a:effectLst/>
                          <a:latin typeface="Calibri"/>
                        </a:rPr>
                        <a:t>57.80%</a:t>
                      </a:r>
                    </a:p>
                  </a:txBody>
                  <a:tcPr marL="9525" marR="9525" marT="9525" marB="0" anchor="ctr"/>
                </a:tc>
                <a:tc>
                  <a:txBody>
                    <a:bodyPr/>
                    <a:lstStyle/>
                    <a:p>
                      <a:pPr algn="ctr" fontAlgn="ctr"/>
                      <a:r>
                        <a:rPr lang="en-IN" sz="1400" b="0" i="0" u="none" strike="noStrike">
                          <a:solidFill>
                            <a:srgbClr val="000000"/>
                          </a:solidFill>
                          <a:effectLst/>
                          <a:latin typeface="Calibri"/>
                        </a:rPr>
                        <a:t>26.48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34,42,837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56.22%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19.36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Mahuli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Afsar Khan Miya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34,34,682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52.23%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17.94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Naigaon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72,10,687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39.33%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28.36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Wagad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46,87,799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40.04%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18.77</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25508736"/>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110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Telgavhan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52,95,753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14.03%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7.43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Bijora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35,18,338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27.74%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9.76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463003">
                <a:tc>
                  <a:txBody>
                    <a:bodyPr/>
                    <a:lstStyle/>
                    <a:p>
                      <a:pPr algn="ctr" fontAlgn="ctr"/>
                      <a:r>
                        <a:rPr lang="en-IN" sz="1400" b="0" i="0" u="none" strike="noStrike">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Ramgaon Rameshwar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G.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1,42,17,622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36.66%</a:t>
                      </a:r>
                    </a:p>
                  </a:txBody>
                  <a:tcPr marL="9525" marR="9525" marT="9525" marB="0" anchor="ctr"/>
                </a:tc>
                <a:tc>
                  <a:txBody>
                    <a:bodyPr/>
                    <a:lstStyle/>
                    <a:p>
                      <a:pPr algn="ctr" fontAlgn="ctr"/>
                      <a:r>
                        <a:rPr lang="en-IN" sz="1400" b="0" i="0" u="none" strike="noStrike">
                          <a:solidFill>
                            <a:srgbClr val="000000"/>
                          </a:solidFill>
                          <a:effectLst/>
                          <a:latin typeface="Calibri"/>
                        </a:rPr>
                        <a:t>13.31%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18.93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Saikheda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1,06,09,146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34.86%</a:t>
                      </a:r>
                    </a:p>
                  </a:txBody>
                  <a:tcPr marL="9525" marR="9525" marT="9525" marB="0" anchor="ctr"/>
                </a:tc>
                <a:tc>
                  <a:txBody>
                    <a:bodyPr/>
                    <a:lstStyle/>
                    <a:p>
                      <a:pPr algn="ctr" fontAlgn="ctr"/>
                      <a:r>
                        <a:rPr lang="en-IN" sz="1400" b="0" i="0" u="none" strike="noStrike">
                          <a:solidFill>
                            <a:srgbClr val="000000"/>
                          </a:solidFill>
                          <a:effectLst/>
                          <a:latin typeface="Calibri"/>
                        </a:rPr>
                        <a:t>6.87%</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7.29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Nimbha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Meshram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19,40,847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Wadgaon Andh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34,69,190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Rajivnagar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77,13,639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32.49%</a:t>
                      </a:r>
                    </a:p>
                  </a:txBody>
                  <a:tcPr marL="9525" marR="9525" marT="9525" marB="0" anchor="ctr"/>
                </a:tc>
                <a:tc>
                  <a:txBody>
                    <a:bodyPr/>
                    <a:lstStyle/>
                    <a:p>
                      <a:pPr algn="ctr" fontAlgn="ctr"/>
                      <a:r>
                        <a:rPr lang="en-IN" sz="1400" b="0" i="0" u="none" strike="noStrike">
                          <a:solidFill>
                            <a:srgbClr val="000000"/>
                          </a:solidFill>
                          <a:effectLst/>
                          <a:latin typeface="Calibri"/>
                        </a:rPr>
                        <a:t>30.82%</a:t>
                      </a:r>
                    </a:p>
                  </a:txBody>
                  <a:tcPr marL="9525" marR="9525" marT="9525" marB="0" anchor="ctr"/>
                </a:tc>
                <a:tc>
                  <a:txBody>
                    <a:bodyPr/>
                    <a:lstStyle/>
                    <a:p>
                      <a:pPr algn="ctr" fontAlgn="ctr"/>
                      <a:r>
                        <a:rPr lang="en-IN" sz="1400" b="0" i="0" u="none" strike="noStrike">
                          <a:solidFill>
                            <a:srgbClr val="000000"/>
                          </a:solidFill>
                          <a:effectLst/>
                          <a:latin typeface="Calibri"/>
                        </a:rPr>
                        <a:t>23.77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Dolhari Devi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43,02,563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Hatgaon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40,14,906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Sindhi (Dolhari)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1,10,27,841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28.80%</a:t>
                      </a:r>
                    </a:p>
                  </a:txBody>
                  <a:tcPr marL="9525" marR="9525" marT="9525" marB="0" anchor="ctr"/>
                </a:tc>
                <a:tc>
                  <a:txBody>
                    <a:bodyPr/>
                    <a:lstStyle/>
                    <a:p>
                      <a:pPr algn="ctr" fontAlgn="ctr"/>
                      <a:r>
                        <a:rPr lang="en-IN" sz="1400" b="0" i="0" u="none" strike="noStrike">
                          <a:solidFill>
                            <a:srgbClr val="000000"/>
                          </a:solidFill>
                          <a:effectLst/>
                          <a:latin typeface="Calibri"/>
                        </a:rPr>
                        <a:t>19.58%</a:t>
                      </a:r>
                    </a:p>
                  </a:txBody>
                  <a:tcPr marL="9525" marR="9525" marT="9525" marB="0" anchor="ctr"/>
                </a:tc>
                <a:tc>
                  <a:txBody>
                    <a:bodyPr/>
                    <a:lstStyle/>
                    <a:p>
                      <a:pPr algn="ctr" fontAlgn="ctr"/>
                      <a:r>
                        <a:rPr lang="en-IN" sz="1400" b="0" i="0" u="none" strike="noStrike">
                          <a:solidFill>
                            <a:srgbClr val="000000"/>
                          </a:solidFill>
                          <a:effectLst/>
                          <a:latin typeface="Calibri"/>
                        </a:rPr>
                        <a:t>21.60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Shelodi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50,70,612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9.06%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4.59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Gaulpend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45,72,131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Pekarda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46,28,830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Mahatoli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61,45,607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24-08-2022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7463975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Chikhi (Darwha)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93,03,045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Pimpalkhuta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1,06,63,075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5.05%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5.39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390" b="0" i="0" u="none" strike="noStrike" dirty="0" err="1">
                          <a:solidFill>
                            <a:schemeClr val="tx1"/>
                          </a:solidFill>
                          <a:effectLst/>
                          <a:latin typeface="Calibri" panose="020F0502020204030204" pitchFamily="34" charset="0"/>
                          <a:cs typeface="Calibri" panose="020F0502020204030204" pitchFamily="34" charset="0"/>
                        </a:rPr>
                        <a:t>Wadgaon</a:t>
                      </a:r>
                      <a:r>
                        <a:rPr lang="en-US" sz="1390" b="0" i="0" u="none" strike="noStrike" dirty="0">
                          <a:solidFill>
                            <a:schemeClr val="tx1"/>
                          </a:solidFill>
                          <a:effectLst/>
                          <a:latin typeface="Calibri" panose="020F0502020204030204" pitchFamily="34" charset="0"/>
                          <a:cs typeface="Calibri" panose="020F0502020204030204" pitchFamily="34" charset="0"/>
                        </a:rPr>
                        <a:t>(</a:t>
                      </a:r>
                      <a:r>
                        <a:rPr lang="en-US" sz="1390" b="0" i="0" u="none" strike="noStrike" dirty="0" err="1">
                          <a:solidFill>
                            <a:schemeClr val="tx1"/>
                          </a:solidFill>
                          <a:effectLst/>
                          <a:latin typeface="Calibri" panose="020F0502020204030204" pitchFamily="34" charset="0"/>
                          <a:cs typeface="Calibri" panose="020F0502020204030204" pitchFamily="34" charset="0"/>
                        </a:rPr>
                        <a:t>Gadhve</a:t>
                      </a:r>
                      <a:r>
                        <a:rPr lang="en-US" sz="1390" b="0" i="0" u="none" strike="noStrike" dirty="0">
                          <a:solidFill>
                            <a:schemeClr val="tx1"/>
                          </a:solidFill>
                          <a:effectLst/>
                          <a:latin typeface="Calibri" panose="020F0502020204030204" pitchFamily="34" charset="0"/>
                          <a:cs typeface="Calibri" panose="020F0502020204030204" pitchFamily="34" charset="0"/>
                        </a:rPr>
                        <a:t>)</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94,66,878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Dudhgaon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1,08,19,901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18.24%</a:t>
                      </a:r>
                    </a:p>
                  </a:txBody>
                  <a:tcPr marL="9525" marR="9525" marT="9525" marB="0" anchor="ctr"/>
                </a:tc>
                <a:tc>
                  <a:txBody>
                    <a:bodyPr/>
                    <a:lstStyle/>
                    <a:p>
                      <a:pPr algn="ctr" fontAlgn="ctr"/>
                      <a:r>
                        <a:rPr lang="en-IN" sz="1400" b="0" i="0" u="none" strike="noStrike">
                          <a:solidFill>
                            <a:srgbClr val="000000"/>
                          </a:solidFill>
                          <a:effectLst/>
                          <a:latin typeface="Calibri"/>
                        </a:rPr>
                        <a:t>13.06%</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14.14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57,02,129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Shendri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57,21,603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Karajgaon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1,05,13,385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9.98%</a:t>
                      </a:r>
                    </a:p>
                  </a:txBody>
                  <a:tcPr marL="9525" marR="9525" marT="9525" marB="0" anchor="ctr"/>
                </a:tc>
                <a:tc>
                  <a:txBody>
                    <a:bodyPr/>
                    <a:lstStyle/>
                    <a:p>
                      <a:pPr algn="ctr" fontAlgn="ctr"/>
                      <a:r>
                        <a:rPr lang="en-IN" sz="1400" b="0" i="0" u="none" strike="noStrike">
                          <a:solidFill>
                            <a:srgbClr val="000000"/>
                          </a:solidFill>
                          <a:effectLst/>
                          <a:latin typeface="Calibri"/>
                        </a:rPr>
                        <a:t>7.02%</a:t>
                      </a:r>
                    </a:p>
                  </a:txBody>
                  <a:tcPr marL="9525" marR="9525" marT="9525" marB="0" anchor="ctr"/>
                </a:tc>
                <a:tc>
                  <a:txBody>
                    <a:bodyPr/>
                    <a:lstStyle/>
                    <a:p>
                      <a:pPr algn="ctr" fontAlgn="ctr"/>
                      <a:r>
                        <a:rPr lang="en-IN" sz="1400" b="0" i="0" u="none" strike="noStrike">
                          <a:solidFill>
                            <a:srgbClr val="000000"/>
                          </a:solidFill>
                          <a:effectLst/>
                          <a:latin typeface="Calibri"/>
                        </a:rPr>
                        <a:t>7.38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Irthal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69,56,523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Palashi (Darwha)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Farukh Sayyed Karim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83,60,824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1,33,33,892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6.50%</a:t>
                      </a:r>
                    </a:p>
                  </a:txBody>
                  <a:tcPr marL="9525" marR="9525" marT="9525" marB="0" anchor="ctr"/>
                </a:tc>
                <a:tc>
                  <a:txBody>
                    <a:bodyPr/>
                    <a:lstStyle/>
                    <a:p>
                      <a:pPr algn="ctr" fontAlgn="ctr"/>
                      <a:r>
                        <a:rPr lang="en-IN" sz="1400" b="0" i="0" u="none" strike="noStrike">
                          <a:solidFill>
                            <a:srgbClr val="000000"/>
                          </a:solidFill>
                          <a:effectLst/>
                          <a:latin typeface="Calibri"/>
                        </a:rPr>
                        <a:t>5.23%</a:t>
                      </a:r>
                    </a:p>
                  </a:txBody>
                  <a:tcPr marL="9525" marR="9525" marT="9525" marB="0" anchor="ctr"/>
                </a:tc>
                <a:tc>
                  <a:txBody>
                    <a:bodyPr/>
                    <a:lstStyle/>
                    <a:p>
                      <a:pPr algn="ctr" fontAlgn="ctr"/>
                      <a:r>
                        <a:rPr lang="en-IN" sz="1400" b="0" i="0" u="none" strike="noStrike">
                          <a:solidFill>
                            <a:srgbClr val="000000"/>
                          </a:solidFill>
                          <a:effectLst/>
                          <a:latin typeface="Calibri"/>
                        </a:rPr>
                        <a:t>6.98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Mundhal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18,77,460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Sajegaon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91,49,033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80,00,067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3.34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33,28,277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8937557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Ghatkinhi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20,04,802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Mankopra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Sushant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21,59,929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Nilona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64,24,620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Borgaon Devi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14,59,153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Bhulai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Faruk Sayyed Karim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40,47,458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Meshram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65,64,397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Palodi (Darwha)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Faruk Sayyed Karim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84,35,392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75,36,858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Bramhi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76,13,593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Farukh Sayyed Karim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61,46,453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Digras</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Digras</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Lingi-Wai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58,47,788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34.45%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20.15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Dolambawadi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58,97,934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41.81%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24.66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Sevnagar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Runwal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56,04,256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15.76%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8.83</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17787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133827"/>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Amla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62,39,143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6.69%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4.17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Zirpurwadi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Munde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40,06,991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Nandgavhan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Kalalkar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43,36,934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Peloo</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81,59,357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Ashta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Mahesh Shivaji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60,35,702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Warandali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 Durga Construction &amp;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1,35,49,239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 Dakhre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95,70,604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Tiwari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1,07,57,759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Chirkuta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Kalalkar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65,32,323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51,74,533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Sewadasnagar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Mahesh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40,19,603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Mahesh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1,18,27,736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Dolamba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Runawal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82,00,626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Khekadi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Manohar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55,54,355</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1825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nvGraphicFramePr>
        <p:xfrm>
          <a:off x="404814" y="966779"/>
          <a:ext cx="11395300" cy="5722489"/>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2279060">
                  <a:extLst>
                    <a:ext uri="{9D8B030D-6E8A-4147-A177-3AD203B41FA5}">
                      <a16:colId xmlns:a16="http://schemas.microsoft.com/office/drawing/2014/main" val="20002"/>
                    </a:ext>
                  </a:extLst>
                </a:gridCol>
                <a:gridCol w="2279060">
                  <a:extLst>
                    <a:ext uri="{9D8B030D-6E8A-4147-A177-3AD203B41FA5}">
                      <a16:colId xmlns:a16="http://schemas.microsoft.com/office/drawing/2014/main" val="20004"/>
                    </a:ext>
                  </a:extLst>
                </a:gridCol>
                <a:gridCol w="2279060">
                  <a:extLst>
                    <a:ext uri="{9D8B030D-6E8A-4147-A177-3AD203B41FA5}">
                      <a16:colId xmlns:a16="http://schemas.microsoft.com/office/drawing/2014/main" val="20006"/>
                    </a:ext>
                  </a:extLst>
                </a:gridCol>
                <a:gridCol w="2279060">
                  <a:extLst>
                    <a:ext uri="{9D8B030D-6E8A-4147-A177-3AD203B41FA5}">
                      <a16:colId xmlns:a16="http://schemas.microsoft.com/office/drawing/2014/main" val="20008"/>
                    </a:ext>
                  </a:extLst>
                </a:gridCol>
              </a:tblGrid>
              <a:tr h="461609">
                <a:tc>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28805">
                <a:tc rowSpan="2">
                  <a:txBody>
                    <a:bodyPr/>
                    <a:lstStyle/>
                    <a:p>
                      <a:pPr algn="ctr" rtl="0" fontAlgn="ctr"/>
                      <a:r>
                        <a:rPr lang="en-IN" sz="1400" b="1" dirty="0" err="1">
                          <a:effectLst/>
                          <a:latin typeface="Calibri" panose="020F0502020204030204" pitchFamily="34" charset="0"/>
                        </a:rPr>
                        <a:t>Arni</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81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81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50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8805">
                <a:tc rowSpan="2">
                  <a:txBody>
                    <a:bodyPr/>
                    <a:lstStyle/>
                    <a:p>
                      <a:pPr algn="ctr" rtl="0" fontAlgn="ctr"/>
                      <a:r>
                        <a:rPr lang="en-IN" sz="1400" b="1" dirty="0" err="1">
                          <a:effectLst/>
                          <a:latin typeface="Calibri" panose="020F0502020204030204" pitchFamily="34" charset="0"/>
                        </a:rPr>
                        <a:t>Babhulgaon</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28805">
                <a:tc rowSpan="2">
                  <a:txBody>
                    <a:bodyPr/>
                    <a:lstStyle/>
                    <a:p>
                      <a:pPr algn="ctr" rtl="0" fontAlgn="ctr"/>
                      <a:r>
                        <a:rPr lang="en-IN" sz="1400" b="1" dirty="0" err="1">
                          <a:effectLst/>
                          <a:latin typeface="Calibri" panose="020F0502020204030204" pitchFamily="34" charset="0"/>
                        </a:rPr>
                        <a:t>Darwha</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70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70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28805">
                <a:tc rowSpan="2">
                  <a:txBody>
                    <a:bodyPr/>
                    <a:lstStyle/>
                    <a:p>
                      <a:pPr algn="ctr" rtl="0" fontAlgn="ctr"/>
                      <a:r>
                        <a:rPr lang="en-IN" sz="1400" b="1" dirty="0" err="1">
                          <a:effectLst/>
                          <a:latin typeface="Calibri" panose="020F0502020204030204" pitchFamily="34" charset="0"/>
                        </a:rPr>
                        <a:t>Digras</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28805">
                <a:tc rowSpan="2">
                  <a:txBody>
                    <a:bodyPr/>
                    <a:lstStyle/>
                    <a:p>
                      <a:pPr algn="ctr" rtl="0" fontAlgn="ctr"/>
                      <a:r>
                        <a:rPr lang="en-IN" sz="1400" b="1" dirty="0" err="1">
                          <a:effectLst/>
                          <a:latin typeface="Calibri" panose="020F0502020204030204" pitchFamily="34" charset="0"/>
                        </a:rPr>
                        <a:t>Ghatanji</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69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28805">
                <a:tc rowSpan="2">
                  <a:txBody>
                    <a:bodyPr/>
                    <a:lstStyle/>
                    <a:p>
                      <a:pPr algn="ctr" rtl="0" fontAlgn="ctr"/>
                      <a:r>
                        <a:rPr lang="en-IN" sz="1400" b="1" dirty="0" err="1">
                          <a:effectLst/>
                          <a:latin typeface="Calibri" panose="020F0502020204030204" pitchFamily="34" charset="0"/>
                        </a:rPr>
                        <a:t>Kalamb</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4525784"/>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1285205"/>
                  </a:ext>
                </a:extLst>
              </a:tr>
              <a:tr h="328805">
                <a:tc rowSpan="2">
                  <a:txBody>
                    <a:bodyPr/>
                    <a:lstStyle/>
                    <a:p>
                      <a:pPr algn="ctr" rtl="0" fontAlgn="ctr"/>
                      <a:r>
                        <a:rPr lang="en-IN" sz="1400" b="1" dirty="0" err="1">
                          <a:effectLst/>
                          <a:latin typeface="Calibri" panose="020F0502020204030204" pitchFamily="34" charset="0"/>
                        </a:rPr>
                        <a:t>Kelapur</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17910"/>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6137195"/>
                  </a:ext>
                </a:extLst>
              </a:tr>
              <a:tr h="328805">
                <a:tc rowSpan="2">
                  <a:txBody>
                    <a:bodyPr/>
                    <a:lstStyle/>
                    <a:p>
                      <a:pPr algn="ctr" rtl="0" fontAlgn="ctr"/>
                      <a:r>
                        <a:rPr lang="en-IN" sz="1400" b="1" dirty="0" err="1">
                          <a:effectLst/>
                          <a:latin typeface="Calibri" panose="020F0502020204030204" pitchFamily="34" charset="0"/>
                        </a:rPr>
                        <a:t>Mahagaon</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90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90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7726523"/>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6856026"/>
                  </a:ext>
                </a:extLst>
              </a:tr>
            </a:tbl>
          </a:graphicData>
        </a:graphic>
      </p:graphicFrame>
    </p:spTree>
    <p:extLst>
      <p:ext uri="{BB962C8B-B14F-4D97-AF65-F5344CB8AC3E}">
        <p14:creationId xmlns:p14="http://schemas.microsoft.com/office/powerpoint/2010/main" val="400347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1717087"/>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Morkhed.1</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Hrushabh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47,47,281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Runawal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73,33,052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Wai Lingi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49,76,730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Loni Sawanga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50,71,591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Harsul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87,68,448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Manohar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41,97,509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Sawanga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D.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56,97,458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Deurwada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Runawal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80,85,010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Mendhi (Wai)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Runawal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61,73,183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Kalgaon Digras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D.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1,29,09,310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Singad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Kalalkar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1,19,53,703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Ghatanji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Ghatanji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52,72,932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73.86%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38.95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Kinhivan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39,78,608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59.95%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23.85</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3770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1552792"/>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Sayatkharda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91,12,349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42.55%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38.77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Sidhdarth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69,65,262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46.82%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32.61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180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Manjri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37,03,903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65.21%</a:t>
                      </a:r>
                    </a:p>
                  </a:txBody>
                  <a:tcPr marL="9525" marR="9525" marT="9525" marB="0" anchor="ctr"/>
                </a:tc>
                <a:tc>
                  <a:txBody>
                    <a:bodyPr/>
                    <a:lstStyle/>
                    <a:p>
                      <a:pPr algn="ctr" fontAlgn="ctr"/>
                      <a:r>
                        <a:rPr lang="en-IN" sz="1400" b="0" i="0" u="none" strike="noStrike">
                          <a:solidFill>
                            <a:srgbClr val="000000"/>
                          </a:solidFill>
                          <a:effectLst/>
                          <a:latin typeface="Calibri"/>
                        </a:rPr>
                        <a:t>64.14%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23.76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Patapangra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Wasim Sayyed Latif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54,70,543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43.72%</a:t>
                      </a:r>
                    </a:p>
                  </a:txBody>
                  <a:tcPr marL="9525" marR="9525" marT="9525" marB="0" anchor="ctr"/>
                </a:tc>
                <a:tc>
                  <a:txBody>
                    <a:bodyPr/>
                    <a:lstStyle/>
                    <a:p>
                      <a:pPr algn="ctr" fontAlgn="ctr"/>
                      <a:r>
                        <a:rPr lang="en-IN" sz="1400" b="0" i="0" u="none" strike="noStrike">
                          <a:solidFill>
                            <a:srgbClr val="000000"/>
                          </a:solidFill>
                          <a:effectLst/>
                          <a:latin typeface="Calibri"/>
                        </a:rPr>
                        <a:t>43.19%</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23.63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17,52,856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39.31%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6.89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Mandwa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70,43,028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35.22%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24.80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Devdhari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1,02,39,197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59.25%</a:t>
                      </a:r>
                    </a:p>
                  </a:txBody>
                  <a:tcPr marL="9525" marR="9525" marT="9525" marB="0" anchor="ctr"/>
                </a:tc>
                <a:tc>
                  <a:txBody>
                    <a:bodyPr/>
                    <a:lstStyle/>
                    <a:p>
                      <a:pPr algn="ctr" fontAlgn="ctr"/>
                      <a:r>
                        <a:rPr lang="en-IN" sz="1400" b="0" i="0" u="none" strike="noStrike">
                          <a:solidFill>
                            <a:srgbClr val="000000"/>
                          </a:solidFill>
                          <a:effectLst/>
                          <a:latin typeface="Calibri"/>
                        </a:rPr>
                        <a:t>58.75%</a:t>
                      </a:r>
                    </a:p>
                  </a:txBody>
                  <a:tcPr marL="9525" marR="9525" marT="9525" marB="0" anchor="ctr"/>
                </a:tc>
                <a:tc>
                  <a:txBody>
                    <a:bodyPr/>
                    <a:lstStyle/>
                    <a:p>
                      <a:pPr algn="ctr" fontAlgn="ctr"/>
                      <a:r>
                        <a:rPr lang="en-IN" sz="1400" b="0" i="0" u="none" strike="noStrike">
                          <a:solidFill>
                            <a:srgbClr val="000000"/>
                          </a:solidFill>
                          <a:effectLst/>
                          <a:latin typeface="Calibri"/>
                        </a:rPr>
                        <a:t>60.16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Khinhikinara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Jain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86,52,850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34.82%</a:t>
                      </a:r>
                    </a:p>
                  </a:txBody>
                  <a:tcPr marL="9525" marR="9525" marT="9525" marB="0" anchor="ctr"/>
                </a:tc>
                <a:tc>
                  <a:txBody>
                    <a:bodyPr/>
                    <a:lstStyle/>
                    <a:p>
                      <a:pPr algn="ctr" fontAlgn="ctr"/>
                      <a:r>
                        <a:rPr lang="en-IN" sz="1400" b="0" i="0" u="none" strike="noStrike">
                          <a:solidFill>
                            <a:srgbClr val="000000"/>
                          </a:solidFill>
                          <a:effectLst/>
                          <a:latin typeface="Calibri"/>
                        </a:rPr>
                        <a:t>19.03%</a:t>
                      </a:r>
                    </a:p>
                  </a:txBody>
                  <a:tcPr marL="9525" marR="9525" marT="9525" marB="0" anchor="ctr"/>
                </a:tc>
                <a:tc>
                  <a:txBody>
                    <a:bodyPr/>
                    <a:lstStyle/>
                    <a:p>
                      <a:pPr algn="ctr" fontAlgn="ctr"/>
                      <a:r>
                        <a:rPr lang="en-IN" sz="1400" b="0" i="0" u="none" strike="noStrike">
                          <a:solidFill>
                            <a:srgbClr val="000000"/>
                          </a:solidFill>
                          <a:effectLst/>
                          <a:latin typeface="Calibri"/>
                        </a:rPr>
                        <a:t>16.47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91,74,391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34.43%</a:t>
                      </a:r>
                    </a:p>
                  </a:txBody>
                  <a:tcPr marL="9525" marR="9525" marT="9525" marB="0" anchor="ctr"/>
                </a:tc>
                <a:tc>
                  <a:txBody>
                    <a:bodyPr/>
                    <a:lstStyle/>
                    <a:p>
                      <a:pPr algn="ctr" fontAlgn="ctr"/>
                      <a:r>
                        <a:rPr lang="en-IN" sz="1400" b="0" i="0" u="none" strike="noStrike">
                          <a:solidFill>
                            <a:srgbClr val="000000"/>
                          </a:solidFill>
                          <a:effectLst/>
                          <a:latin typeface="Calibri"/>
                        </a:rPr>
                        <a:t>34.36%</a:t>
                      </a:r>
                    </a:p>
                  </a:txBody>
                  <a:tcPr marL="9525" marR="9525" marT="9525" marB="0" anchor="ctr"/>
                </a:tc>
                <a:tc>
                  <a:txBody>
                    <a:bodyPr/>
                    <a:lstStyle/>
                    <a:p>
                      <a:pPr algn="ctr" fontAlgn="ctr"/>
                      <a:r>
                        <a:rPr lang="en-IN" sz="1400" b="0" i="0" u="none" strike="noStrike">
                          <a:solidFill>
                            <a:srgbClr val="000000"/>
                          </a:solidFill>
                          <a:effectLst/>
                          <a:latin typeface="Calibri"/>
                        </a:rPr>
                        <a:t>31.52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Chorkund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19,63,963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32.19%</a:t>
                      </a:r>
                    </a:p>
                  </a:txBody>
                  <a:tcPr marL="9525" marR="9525" marT="9525" marB="0" anchor="ctr"/>
                </a:tc>
                <a:tc>
                  <a:txBody>
                    <a:bodyPr/>
                    <a:lstStyle/>
                    <a:p>
                      <a:pPr algn="ctr" fontAlgn="ctr"/>
                      <a:r>
                        <a:rPr lang="en-IN" sz="1400" b="0" i="0" u="none" strike="noStrike">
                          <a:solidFill>
                            <a:srgbClr val="000000"/>
                          </a:solidFill>
                          <a:effectLst/>
                          <a:latin typeface="Calibri"/>
                        </a:rPr>
                        <a:t>25.63%</a:t>
                      </a:r>
                    </a:p>
                  </a:txBody>
                  <a:tcPr marL="9525" marR="9525" marT="9525" marB="0" anchor="ctr"/>
                </a:tc>
                <a:tc>
                  <a:txBody>
                    <a:bodyPr/>
                    <a:lstStyle/>
                    <a:p>
                      <a:pPr algn="ctr" fontAlgn="ctr"/>
                      <a:r>
                        <a:rPr lang="en-IN" sz="1400" b="0" i="0" u="none" strike="noStrike">
                          <a:solidFill>
                            <a:srgbClr val="000000"/>
                          </a:solidFill>
                          <a:effectLst/>
                          <a:latin typeface="Calibri"/>
                        </a:rPr>
                        <a:t>5.03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Pangdi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Arvind Padmawar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90,71,973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24.81%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22.50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30,52,849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16.98%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5.18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Inajala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75,92,920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Nimbarada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Dhiraj Dehankar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43,91,493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41328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534582312"/>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Sawangi Ghatanji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97,71,746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15.51%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15.16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193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Sawargaon Mangi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68,94,240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13.19%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9.09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Mangisawargaon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21,67,946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14.81%</a:t>
                      </a:r>
                    </a:p>
                  </a:txBody>
                  <a:tcPr marL="9525" marR="9525" marT="9525" marB="0" anchor="ctr"/>
                </a:tc>
                <a:tc>
                  <a:txBody>
                    <a:bodyPr/>
                    <a:lstStyle/>
                    <a:p>
                      <a:pPr algn="ctr" fontAlgn="ctr"/>
                      <a:r>
                        <a:rPr lang="en-IN" sz="1400" b="0" i="0" u="none" strike="noStrike">
                          <a:solidFill>
                            <a:srgbClr val="000000"/>
                          </a:solidFill>
                          <a:effectLst/>
                          <a:latin typeface="Calibri"/>
                        </a:rPr>
                        <a:t>11.83%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Khapari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1,23,30,522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14.22%</a:t>
                      </a:r>
                    </a:p>
                  </a:txBody>
                  <a:tcPr marL="9525" marR="9525" marT="9525" marB="0" anchor="ctr"/>
                </a:tc>
                <a:tc>
                  <a:txBody>
                    <a:bodyPr/>
                    <a:lstStyle/>
                    <a:p>
                      <a:pPr algn="ctr" fontAlgn="ctr"/>
                      <a:r>
                        <a:rPr lang="en-IN" sz="1400" b="0" i="0" u="none" strike="noStrike">
                          <a:solidFill>
                            <a:srgbClr val="000000"/>
                          </a:solidFill>
                          <a:effectLst/>
                          <a:latin typeface="Calibri"/>
                        </a:rPr>
                        <a:t>8.23%</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10.15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Sasani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53,68,811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42,11,200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29,33,056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Yedashi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37,58,028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a:t>
                      </a:r>
                    </a:p>
                  </a:txBody>
                  <a:tcPr marL="9525" marR="9525" marT="9525" marB="0" anchor="ctr"/>
                </a:tc>
                <a:tc>
                  <a:txBody>
                    <a:bodyPr/>
                    <a:lstStyle/>
                    <a:p>
                      <a:pPr algn="ctr" fontAlgn="ctr"/>
                      <a:r>
                        <a:rPr lang="en-IN" sz="1400" b="0" i="0" u="none" strike="noStrike">
                          <a:solidFill>
                            <a:srgbClr val="000000"/>
                          </a:solidFill>
                          <a:effectLst/>
                          <a:latin typeface="Calibri"/>
                        </a:rPr>
                        <a:t>5.78%</a:t>
                      </a:r>
                    </a:p>
                  </a:txBody>
                  <a:tcPr marL="9525" marR="9525" marT="9525" marB="0" anchor="ctr"/>
                </a:tc>
                <a:tc>
                  <a:txBody>
                    <a:bodyPr/>
                    <a:lstStyle/>
                    <a:p>
                      <a:pPr algn="ctr" fontAlgn="ctr"/>
                      <a:r>
                        <a:rPr lang="en-IN" sz="1400" b="0" i="0" u="none" strike="noStrike">
                          <a:solidFill>
                            <a:srgbClr val="000000"/>
                          </a:solidFill>
                          <a:effectLst/>
                          <a:latin typeface="Calibri"/>
                        </a:rPr>
                        <a:t>2.17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Pandhurna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68,85,975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Sagada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Dhiraj Dehankar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37,26,557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Dorli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48,37,284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Kurahad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Dhiraj Dehankar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54,12,316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Jarur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1,00,96,343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Koli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Vishalsingh Chouhan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54,65,017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74199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9358331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206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Sayafhal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60,18,579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207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Dhiraj Dehankar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45,60,675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Jarang</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45,79,742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209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Kumbhari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45,28,607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210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Yeoti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211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Kawatha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50,77,579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46,58,176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Ambezari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Hyder Shah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29,69,310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Adeshwar Khunkar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1,16,47,844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Chincholi(Ko)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65,40,170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Kalamb</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Kalamb</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Mohammad Faiz Mohammad Arif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15,03,335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80.06%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12.04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Paloti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73,12,057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59.75%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43.69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Khorad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93,92,021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53.86%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50.59</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95668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96111972"/>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219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Pimpalkhuti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Helal Manir Nasiruddin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17,53,096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32.76%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5.74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220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Hore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Anuj Darane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52,75,362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17.29%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9.12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221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Nimbora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21,02,554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222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Chaparda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60,34,937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27.87%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223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Dongarkharda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Anuj Darane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1,66,00,701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13.68%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22.70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224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Pophalani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Vishalsingh Chauhan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24,36,458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Parsodi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Munde Construction &amp; Manpower Supplier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54,92,495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98,11,465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Deonala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73,45,165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Vishalsingh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47,76,906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Ghoti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Kadam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42,51,758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Kinwat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63,36,478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Potgavhan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Kiran Nimodiya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50,45,571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35,58,980</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402543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909177290"/>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a:solidFill>
                            <a:srgbClr val="000000"/>
                          </a:solidFill>
                          <a:effectLst/>
                          <a:latin typeface="Calibri"/>
                        </a:rPr>
                        <a:t>233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Zadkinhi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Anuj Darane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73,21,431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234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Nilaj</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Abhilash Khandare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28,67,484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453108">
                <a:tc>
                  <a:txBody>
                    <a:bodyPr/>
                    <a:lstStyle/>
                    <a:p>
                      <a:pPr algn="ctr" fontAlgn="ctr"/>
                      <a:r>
                        <a:rPr lang="en-IN" sz="1400" b="0" i="0" u="none" strike="noStrike">
                          <a:solidFill>
                            <a:srgbClr val="000000"/>
                          </a:solidFill>
                          <a:effectLst/>
                          <a:latin typeface="Calibri"/>
                        </a:rPr>
                        <a:t>235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Sonkhas &amp; Tapalhetti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56,87,014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236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Helal Manir Nasiruddin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23,90,926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237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Taroda Kalamb</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Vikas Kolhe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25,90,003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238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Rajendra Dudhpole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82,33,416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Jodmoha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Bajoriya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1,92,57,450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Sheli Kalamb</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9,43,992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Kelapur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Kelapur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Wadhona(Kh)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Shivam Kendre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10,99,562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79.39%</a:t>
                      </a:r>
                    </a:p>
                  </a:txBody>
                  <a:tcPr marL="9525" marR="9525" marT="9525" marB="0" anchor="ctr"/>
                </a:tc>
                <a:tc>
                  <a:txBody>
                    <a:bodyPr/>
                    <a:lstStyle/>
                    <a:p>
                      <a:pPr algn="ctr" fontAlgn="ctr"/>
                      <a:r>
                        <a:rPr lang="en-IN" sz="1400" b="0" i="0" u="none" strike="noStrike">
                          <a:solidFill>
                            <a:srgbClr val="000000"/>
                          </a:solidFill>
                          <a:effectLst/>
                          <a:latin typeface="Calibri"/>
                        </a:rPr>
                        <a:t>72.50%</a:t>
                      </a:r>
                    </a:p>
                  </a:txBody>
                  <a:tcPr marL="9525" marR="9525" marT="9525" marB="0" anchor="ctr"/>
                </a:tc>
                <a:tc>
                  <a:txBody>
                    <a:bodyPr/>
                    <a:lstStyle/>
                    <a:p>
                      <a:pPr algn="ctr" fontAlgn="ctr"/>
                      <a:r>
                        <a:rPr lang="en-IN" sz="1400" b="0" i="0" u="none" strike="noStrike">
                          <a:solidFill>
                            <a:srgbClr val="000000"/>
                          </a:solidFill>
                          <a:effectLst/>
                          <a:latin typeface="Calibri"/>
                        </a:rPr>
                        <a:t>7.97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Khairgaon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26,77,329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 J. Sharma &amp;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1,59,55,912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Khairgaon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Adeshwar Khunkar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40,24,539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88,24,357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18.43%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16.27</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5014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6275886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246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Mucchi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Piyush Gandhewar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64,59,089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247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Chalbardi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Gangshettiwar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43,20,035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248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Pendhari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Marvel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26,56,627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249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Shampur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Marvel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27,86,611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250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Khairgaon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39,72,042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251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Karanji Road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Adeshwar Khunkar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1,02,05,157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Belori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47,71,496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Punam Khunkar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68,71,840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Dharna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27,19,526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28,97,581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1,07,06,637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Saikheda Dharan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1,13,95,029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Bahattar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39,30,967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Nagezari Kelapur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23,52,772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112337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64914426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260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Pimpari( Road)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42,64,909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261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Jawaharnagar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28,93,372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262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Pahapal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91,63,447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Mahagaon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Mahagaon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263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Senad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61,82,401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49.31%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30.49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264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Fulsingnagar Trial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Shashank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40,54,464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41.91%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16.99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Weni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1,61,92,663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39.64%</a:t>
                      </a:r>
                    </a:p>
                  </a:txBody>
                  <a:tcPr marL="9525" marR="9525" marT="9525" marB="0" anchor="ctr"/>
                </a:tc>
                <a:tc>
                  <a:txBody>
                    <a:bodyPr/>
                    <a:lstStyle/>
                    <a:p>
                      <a:pPr algn="ctr" fontAlgn="ctr"/>
                      <a:r>
                        <a:rPr lang="en-IN" sz="1400" b="0" i="0" u="none" strike="noStrike">
                          <a:solidFill>
                            <a:srgbClr val="000000"/>
                          </a:solidFill>
                          <a:effectLst/>
                          <a:latin typeface="Calibri"/>
                        </a:rPr>
                        <a:t>38.89%</a:t>
                      </a:r>
                    </a:p>
                  </a:txBody>
                  <a:tcPr marL="9525" marR="9525" marT="9525" marB="0" anchor="ctr"/>
                </a:tc>
                <a:tc>
                  <a:txBody>
                    <a:bodyPr/>
                    <a:lstStyle/>
                    <a:p>
                      <a:pPr algn="ctr" fontAlgn="ctr"/>
                      <a:r>
                        <a:rPr lang="en-IN" sz="1400" b="0" i="0" u="none" strike="noStrike">
                          <a:solidFill>
                            <a:srgbClr val="000000"/>
                          </a:solidFill>
                          <a:effectLst/>
                          <a:latin typeface="Calibri"/>
                        </a:rPr>
                        <a:t>62.97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Kothari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Jamkar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1,46,67,069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43.92%</a:t>
                      </a:r>
                    </a:p>
                  </a:txBody>
                  <a:tcPr marL="9525" marR="9525" marT="9525" marB="0" anchor="ctr"/>
                </a:tc>
                <a:tc>
                  <a:txBody>
                    <a:bodyPr/>
                    <a:lstStyle/>
                    <a:p>
                      <a:pPr algn="ctr" fontAlgn="ctr"/>
                      <a:r>
                        <a:rPr lang="en-IN" sz="1400" b="0" i="0" u="none" strike="noStrike">
                          <a:solidFill>
                            <a:srgbClr val="000000"/>
                          </a:solidFill>
                          <a:effectLst/>
                          <a:latin typeface="Calibri"/>
                        </a:rPr>
                        <a:t>43.45%</a:t>
                      </a:r>
                    </a:p>
                  </a:txBody>
                  <a:tcPr marL="9525" marR="9525" marT="9525" marB="0" anchor="ctr"/>
                </a:tc>
                <a:tc>
                  <a:txBody>
                    <a:bodyPr/>
                    <a:lstStyle/>
                    <a:p>
                      <a:pPr algn="ctr" fontAlgn="ctr"/>
                      <a:r>
                        <a:rPr lang="en-IN" sz="1400" b="0" i="0" u="none" strike="noStrike">
                          <a:solidFill>
                            <a:srgbClr val="000000"/>
                          </a:solidFill>
                          <a:effectLst/>
                          <a:latin typeface="Calibri"/>
                        </a:rPr>
                        <a:t>63.73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1,71,62,158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60.91%</a:t>
                      </a:r>
                    </a:p>
                  </a:txBody>
                  <a:tcPr marL="9525" marR="9525" marT="9525" marB="0" anchor="ctr"/>
                </a:tc>
                <a:tc>
                  <a:txBody>
                    <a:bodyPr/>
                    <a:lstStyle/>
                    <a:p>
                      <a:pPr algn="ctr" fontAlgn="ctr"/>
                      <a:r>
                        <a:rPr lang="en-IN" sz="1400" b="0" i="0" u="none" strike="noStrike">
                          <a:solidFill>
                            <a:srgbClr val="000000"/>
                          </a:solidFill>
                          <a:effectLst/>
                          <a:latin typeface="Calibri"/>
                        </a:rPr>
                        <a:t>60.34%</a:t>
                      </a:r>
                    </a:p>
                  </a:txBody>
                  <a:tcPr marL="9525" marR="9525" marT="9525" marB="0" anchor="ctr"/>
                </a:tc>
                <a:tc>
                  <a:txBody>
                    <a:bodyPr/>
                    <a:lstStyle/>
                    <a:p>
                      <a:pPr algn="ctr" fontAlgn="ctr"/>
                      <a:r>
                        <a:rPr lang="en-IN" sz="1400" b="0" i="0" u="none" strike="noStrike">
                          <a:solidFill>
                            <a:srgbClr val="000000"/>
                          </a:solidFill>
                          <a:effectLst/>
                          <a:latin typeface="Calibri"/>
                        </a:rPr>
                        <a:t>103.55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Kaurwadi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28,91,344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a:t>
                      </a:r>
                    </a:p>
                  </a:txBody>
                  <a:tcPr marL="9525" marR="9525" marT="9525" marB="0" anchor="ctr"/>
                </a:tc>
                <a:tc>
                  <a:txBody>
                    <a:bodyPr/>
                    <a:lstStyle/>
                    <a:p>
                      <a:pPr algn="ctr" fontAlgn="ctr"/>
                      <a:r>
                        <a:rPr lang="en-IN" sz="1400" b="0" i="0" u="none" strike="noStrike">
                          <a:solidFill>
                            <a:srgbClr val="000000"/>
                          </a:solidFill>
                          <a:effectLst/>
                          <a:latin typeface="Calibri"/>
                        </a:rPr>
                        <a:t>25.83%</a:t>
                      </a:r>
                    </a:p>
                  </a:txBody>
                  <a:tcPr marL="9525" marR="9525" marT="9525" marB="0" anchor="ctr"/>
                </a:tc>
                <a:tc>
                  <a:txBody>
                    <a:bodyPr/>
                    <a:lstStyle/>
                    <a:p>
                      <a:pPr algn="ctr" fontAlgn="ctr"/>
                      <a:r>
                        <a:rPr lang="en-IN" sz="1400" b="0" i="0" u="none" strike="noStrike">
                          <a:solidFill>
                            <a:srgbClr val="000000"/>
                          </a:solidFill>
                          <a:effectLst/>
                          <a:latin typeface="Calibri"/>
                        </a:rPr>
                        <a:t>7.47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Pimapri Izza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83,56,632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Hiwalni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46,66,860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16.48%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Kanherkar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23,94,824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19.31%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4.63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Hingani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66,98,375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15.52%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10.40</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386233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9795660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273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91,78,292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15.68%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14.39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274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Sai Izza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1,38,11,095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13.30%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18.37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275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Izza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95,29,184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276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Bhondara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58,74,472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277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Khadaka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68,61,906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278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Kali (Tembhi)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Shashank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80,70,230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1,08,71,668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Pohandul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69,26,272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10.35%</a:t>
                      </a:r>
                    </a:p>
                  </a:txBody>
                  <a:tcPr marL="9525" marR="9525" marT="9525" marB="0" anchor="ctr"/>
                </a:tc>
                <a:tc>
                  <a:txBody>
                    <a:bodyPr/>
                    <a:lstStyle/>
                    <a:p>
                      <a:pPr algn="ctr" fontAlgn="ctr"/>
                      <a:r>
                        <a:rPr lang="en-IN" sz="1400" b="0" i="0" u="none" strike="noStrike">
                          <a:solidFill>
                            <a:srgbClr val="000000"/>
                          </a:solidFill>
                          <a:effectLst/>
                          <a:latin typeface="Calibri"/>
                        </a:rPr>
                        <a:t>8.04%</a:t>
                      </a:r>
                    </a:p>
                  </a:txBody>
                  <a:tcPr marL="9525" marR="9525" marT="9525" marB="0" anchor="ctr"/>
                </a:tc>
                <a:tc>
                  <a:txBody>
                    <a:bodyPr/>
                    <a:lstStyle/>
                    <a:p>
                      <a:pPr algn="ctr" fontAlgn="ctr"/>
                      <a:r>
                        <a:rPr lang="en-IN" sz="1400" b="0" i="0" u="none" strike="noStrike">
                          <a:solidFill>
                            <a:srgbClr val="000000"/>
                          </a:solidFill>
                          <a:effectLst/>
                          <a:latin typeface="Calibri"/>
                        </a:rPr>
                        <a:t>5.57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Kondari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74,73,035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Lohara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R.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47,95,219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R.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67,27,090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Wanoli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72,54,968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Bhosa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69,45,364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Kasarbehal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Naseer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40,22,039</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10276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2919523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53108">
                <a:tc>
                  <a:txBody>
                    <a:bodyPr/>
                    <a:lstStyle/>
                    <a:p>
                      <a:pPr algn="ctr" fontAlgn="ctr"/>
                      <a:r>
                        <a:rPr lang="en-IN" sz="1400" b="0" i="0" u="none" strike="noStrike">
                          <a:solidFill>
                            <a:srgbClr val="000000"/>
                          </a:solidFill>
                          <a:effectLst/>
                          <a:latin typeface="Calibri"/>
                        </a:rPr>
                        <a:t>287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Sadhunagar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Swapnil Pawar (Ma Durga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54,96,551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288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Wadad Mudana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Aniket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88,07,831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289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Januna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Bhagwati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24,97,377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53108">
                <a:tc>
                  <a:txBody>
                    <a:bodyPr/>
                    <a:lstStyle/>
                    <a:p>
                      <a:pPr algn="ctr" fontAlgn="ctr"/>
                      <a:r>
                        <a:rPr lang="en-IN" sz="1400" b="0" i="0" u="none" strike="noStrike">
                          <a:solidFill>
                            <a:srgbClr val="000000"/>
                          </a:solidFill>
                          <a:effectLst/>
                          <a:latin typeface="Calibri"/>
                        </a:rPr>
                        <a:t>290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Kanha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Amita Shankar Pattewar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1,50,24,237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291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Ghonsara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D.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1,20,04,808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292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Malkinhi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Aniket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84,66,063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Dharkanha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Aniket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39,06,109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Saatghari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Amita Pattewar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67,98,647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Ghanmukh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1,20,29,975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Chilgavhan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Asajad Shaikh Amjad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73,33,669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Tembhurdara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Bhagwati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46,79,676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Beldari1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1,02,56,134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Bori Iz.</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36,75,334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Bhamb &amp;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Aniket Jadhav</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87,26,330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50494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nvGraphicFramePr>
        <p:xfrm>
          <a:off x="404814" y="966779"/>
          <a:ext cx="11395300" cy="5789617"/>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2279060">
                  <a:extLst>
                    <a:ext uri="{9D8B030D-6E8A-4147-A177-3AD203B41FA5}">
                      <a16:colId xmlns:a16="http://schemas.microsoft.com/office/drawing/2014/main" val="20002"/>
                    </a:ext>
                  </a:extLst>
                </a:gridCol>
                <a:gridCol w="2279060">
                  <a:extLst>
                    <a:ext uri="{9D8B030D-6E8A-4147-A177-3AD203B41FA5}">
                      <a16:colId xmlns:a16="http://schemas.microsoft.com/office/drawing/2014/main" val="20004"/>
                    </a:ext>
                  </a:extLst>
                </a:gridCol>
                <a:gridCol w="2279060">
                  <a:extLst>
                    <a:ext uri="{9D8B030D-6E8A-4147-A177-3AD203B41FA5}">
                      <a16:colId xmlns:a16="http://schemas.microsoft.com/office/drawing/2014/main" val="20006"/>
                    </a:ext>
                  </a:extLst>
                </a:gridCol>
                <a:gridCol w="2279060">
                  <a:extLst>
                    <a:ext uri="{9D8B030D-6E8A-4147-A177-3AD203B41FA5}">
                      <a16:colId xmlns:a16="http://schemas.microsoft.com/office/drawing/2014/main" val="20008"/>
                    </a:ext>
                  </a:extLst>
                </a:gridCol>
              </a:tblGrid>
              <a:tr h="527661">
                <a:tc>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5854">
                <a:tc rowSpan="2">
                  <a:txBody>
                    <a:bodyPr/>
                    <a:lstStyle/>
                    <a:p>
                      <a:pPr algn="ctr" rtl="0" fontAlgn="ctr"/>
                      <a:r>
                        <a:rPr lang="en-IN" sz="1400" b="1">
                          <a:effectLst/>
                          <a:latin typeface="Calibri" panose="020F0502020204030204" pitchFamily="34" charset="0"/>
                        </a:rPr>
                        <a:t>Maregaon</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5854">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5854">
                <a:tc rowSpan="2">
                  <a:txBody>
                    <a:bodyPr/>
                    <a:lstStyle/>
                    <a:p>
                      <a:pPr algn="ctr" rtl="0" fontAlgn="ctr"/>
                      <a:r>
                        <a:rPr lang="en-IN" sz="1400" b="1">
                          <a:effectLst/>
                          <a:latin typeface="Calibri" panose="020F0502020204030204" pitchFamily="34" charset="0"/>
                        </a:rPr>
                        <a:t>Ner</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5854">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5854">
                <a:tc rowSpan="2">
                  <a:txBody>
                    <a:bodyPr/>
                    <a:lstStyle/>
                    <a:p>
                      <a:pPr algn="ctr" rtl="0" fontAlgn="ctr"/>
                      <a:r>
                        <a:rPr lang="en-IN" sz="1400" b="1">
                          <a:effectLst/>
                          <a:latin typeface="Calibri" panose="020F0502020204030204" pitchFamily="34" charset="0"/>
                        </a:rPr>
                        <a:t>Pusad</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106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106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47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5854">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5854">
                <a:tc rowSpan="2">
                  <a:txBody>
                    <a:bodyPr/>
                    <a:lstStyle/>
                    <a:p>
                      <a:pPr algn="ctr" rtl="0" fontAlgn="ctr"/>
                      <a:r>
                        <a:rPr lang="en-IN" sz="1400" b="1">
                          <a:effectLst/>
                          <a:latin typeface="Calibri" panose="020F0502020204030204" pitchFamily="34" charset="0"/>
                        </a:rPr>
                        <a:t>Ralegaon</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75854">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Calibri" panose="020F0502020204030204" pitchFamily="34" charset="0"/>
                        </a:rPr>
                        <a:t>41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75854">
                <a:tc rowSpan="2">
                  <a:txBody>
                    <a:bodyPr/>
                    <a:lstStyle/>
                    <a:p>
                      <a:pPr algn="ctr" rtl="0" fontAlgn="ctr"/>
                      <a:r>
                        <a:rPr lang="en-IN" sz="1400" b="1">
                          <a:effectLst/>
                          <a:latin typeface="Calibri" panose="020F0502020204030204" pitchFamily="34" charset="0"/>
                        </a:rPr>
                        <a:t>Umarkhed</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106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106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4525784"/>
                  </a:ext>
                </a:extLst>
              </a:tr>
              <a:tr h="375854">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1285205"/>
                  </a:ext>
                </a:extLst>
              </a:tr>
              <a:tr h="375854">
                <a:tc rowSpan="2">
                  <a:txBody>
                    <a:bodyPr/>
                    <a:lstStyle/>
                    <a:p>
                      <a:pPr algn="ctr" rtl="0" fontAlgn="ctr"/>
                      <a:r>
                        <a:rPr lang="en-IN" sz="1400" b="1" dirty="0">
                          <a:effectLst/>
                          <a:latin typeface="Calibri" panose="020F0502020204030204" pitchFamily="34" charset="0"/>
                        </a:rPr>
                        <a:t>Wani</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68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68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17910"/>
                  </a:ext>
                </a:extLst>
              </a:tr>
              <a:tr h="375854">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6137195"/>
                  </a:ext>
                </a:extLst>
              </a:tr>
              <a:tr h="375854">
                <a:tc rowSpan="2">
                  <a:txBody>
                    <a:bodyPr/>
                    <a:lstStyle/>
                    <a:p>
                      <a:pPr algn="ctr" rtl="0" fontAlgn="ctr"/>
                      <a:r>
                        <a:rPr lang="en-IN" sz="1400" b="1" dirty="0" err="1">
                          <a:effectLst/>
                          <a:latin typeface="Calibri" panose="020F0502020204030204" pitchFamily="34" charset="0"/>
                        </a:rPr>
                        <a:t>Yavatmal</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73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73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46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786890"/>
                  </a:ext>
                </a:extLst>
              </a:tr>
              <a:tr h="375854">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8387230"/>
                  </a:ext>
                </a:extLst>
              </a:tr>
            </a:tbl>
          </a:graphicData>
        </a:graphic>
      </p:graphicFrame>
    </p:spTree>
    <p:extLst>
      <p:ext uri="{BB962C8B-B14F-4D97-AF65-F5344CB8AC3E}">
        <p14:creationId xmlns:p14="http://schemas.microsoft.com/office/powerpoint/2010/main" val="135045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2143619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301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Pedhi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Atulkumar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56,34,395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302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65,00,015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303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Mohadi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Katkade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62,17,010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304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Anandnagar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Bhagwati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34,69,664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305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Dahisawali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1,09,62,529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306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Khamalwadi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Pwar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56,59,245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1,93,18,292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56,65,353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1,02,56,134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Chinchpada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74,87,639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Bhagavati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26,75,952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Karanji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1,04,24,190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Malakapur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Bhagwati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47,03,743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Waghnath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Sushama Manikrao Gajbhiye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83,92,171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75678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19860177"/>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315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1,76,86,286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463003">
                <a:tc>
                  <a:txBody>
                    <a:bodyPr/>
                    <a:lstStyle/>
                    <a:p>
                      <a:pPr algn="ctr" fontAlgn="ctr"/>
                      <a:r>
                        <a:rPr lang="en-IN" sz="1400" b="0" i="0" u="none" strike="noStrike">
                          <a:solidFill>
                            <a:srgbClr val="000000"/>
                          </a:solidFill>
                          <a:effectLst/>
                          <a:latin typeface="Calibri"/>
                        </a:rPr>
                        <a:t>316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Tiwarang</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Munde Construction &amp; Manpower Supplier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1,18,87,470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317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Kali Daulat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2,08,27,633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318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Morath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C. Jamkar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1,00,05,338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319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Manohar 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76,35,912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320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Karanjkhed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2,01,90,292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Kalulalnagar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Aniket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76,45,915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Maregaon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Maregaon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Dewala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43,77,367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49.24%</a:t>
                      </a:r>
                    </a:p>
                  </a:txBody>
                  <a:tcPr marL="9525" marR="9525" marT="9525" marB="0" anchor="ctr"/>
                </a:tc>
                <a:tc>
                  <a:txBody>
                    <a:bodyPr/>
                    <a:lstStyle/>
                    <a:p>
                      <a:pPr algn="ctr" fontAlgn="ctr"/>
                      <a:r>
                        <a:rPr lang="en-IN" sz="1400" b="0" i="0" u="none" strike="noStrike">
                          <a:solidFill>
                            <a:srgbClr val="000000"/>
                          </a:solidFill>
                          <a:effectLst/>
                          <a:latin typeface="Calibri"/>
                        </a:rPr>
                        <a:t>38.31%</a:t>
                      </a:r>
                    </a:p>
                  </a:txBody>
                  <a:tcPr marL="9525" marR="9525" marT="9525" marB="0" anchor="ctr"/>
                </a:tc>
                <a:tc>
                  <a:txBody>
                    <a:bodyPr/>
                    <a:lstStyle/>
                    <a:p>
                      <a:pPr algn="ctr" fontAlgn="ctr"/>
                      <a:r>
                        <a:rPr lang="en-IN" sz="1400" b="0" i="0" u="none" strike="noStrike">
                          <a:solidFill>
                            <a:srgbClr val="000000"/>
                          </a:solidFill>
                          <a:effectLst/>
                          <a:latin typeface="Calibri"/>
                        </a:rPr>
                        <a:t>16.77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64,73,104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38.25%</a:t>
                      </a:r>
                    </a:p>
                  </a:txBody>
                  <a:tcPr marL="9525" marR="9525" marT="9525" marB="0" anchor="ctr"/>
                </a:tc>
                <a:tc>
                  <a:txBody>
                    <a:bodyPr/>
                    <a:lstStyle/>
                    <a:p>
                      <a:pPr algn="ctr" fontAlgn="ctr"/>
                      <a:r>
                        <a:rPr lang="en-IN" sz="1400" b="0" i="0" u="none" strike="noStrike">
                          <a:solidFill>
                            <a:srgbClr val="000000"/>
                          </a:solidFill>
                          <a:effectLst/>
                          <a:latin typeface="Calibri"/>
                        </a:rPr>
                        <a:t>23.02%</a:t>
                      </a:r>
                    </a:p>
                  </a:txBody>
                  <a:tcPr marL="9525" marR="9525" marT="9525" marB="0" anchor="ctr"/>
                </a:tc>
                <a:tc>
                  <a:txBody>
                    <a:bodyPr/>
                    <a:lstStyle/>
                    <a:p>
                      <a:pPr algn="ctr" fontAlgn="ctr"/>
                      <a:r>
                        <a:rPr lang="en-IN" sz="1400" b="0" i="0" u="none" strike="noStrike">
                          <a:solidFill>
                            <a:srgbClr val="000000"/>
                          </a:solidFill>
                          <a:effectLst/>
                          <a:latin typeface="Calibri"/>
                        </a:rPr>
                        <a:t>14.90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Buranda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28,72,552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Dhamani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 Mohanlal Pancholi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63,80,742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2.62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Shivnala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53,17,429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Mendhani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25,27,560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1943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53701787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a:solidFill>
                            <a:srgbClr val="000000"/>
                          </a:solidFill>
                          <a:effectLst/>
                          <a:latin typeface="Calibri"/>
                        </a:rPr>
                        <a:t>328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Narsala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1,35,76,556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8.07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329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Gaurala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33,08,126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330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Ghoddhara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37,55,593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331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Pisgaon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17,08,180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332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Mukta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Kucheriya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22,01,087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333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Hiwari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31,50,530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Sangnapur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30,23,301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Nawargaon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43,70,457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29,15,345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Hatwanjari Maregaon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35,08,284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27,13,080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Sawangi Maregaon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43,20,303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Kegaon (Mardi)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Vikas Deshattiwar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73,24,467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Bodad (Kegaon)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Kucheriya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29,55,630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772624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49788954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342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Majara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Arun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16,27,910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343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Waghadara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32,19,234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344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Machindra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35,72,277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Rohpat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50,48,904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346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57,77,288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347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Khekadwai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Imran Gafar Sheikh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18,17,405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Ner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Ner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9,96,497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95.37%</a:t>
                      </a:r>
                    </a:p>
                  </a:txBody>
                  <a:tcPr marL="9525" marR="9525" marT="9525" marB="0" anchor="ctr"/>
                </a:tc>
                <a:tc>
                  <a:txBody>
                    <a:bodyPr/>
                    <a:lstStyle/>
                    <a:p>
                      <a:pPr algn="ctr" fontAlgn="ctr"/>
                      <a:r>
                        <a:rPr lang="en-IN" sz="1400" b="0" i="0" u="none" strike="noStrike">
                          <a:solidFill>
                            <a:srgbClr val="000000"/>
                          </a:solidFill>
                          <a:effectLst/>
                          <a:latin typeface="Calibri"/>
                        </a:rPr>
                        <a:t>75.72%</a:t>
                      </a:r>
                    </a:p>
                  </a:txBody>
                  <a:tcPr marL="9525" marR="9525" marT="9525" marB="0" anchor="ctr"/>
                </a:tc>
                <a:tc>
                  <a:txBody>
                    <a:bodyPr/>
                    <a:lstStyle/>
                    <a:p>
                      <a:pPr algn="ctr" fontAlgn="ctr"/>
                      <a:r>
                        <a:rPr lang="en-IN" sz="1400" b="0" i="0" u="none" strike="noStrike">
                          <a:solidFill>
                            <a:srgbClr val="000000"/>
                          </a:solidFill>
                          <a:effectLst/>
                          <a:latin typeface="Calibri"/>
                        </a:rPr>
                        <a:t>7.55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Malkhed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93,85,914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55.49%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59,12,171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47.61%</a:t>
                      </a:r>
                    </a:p>
                  </a:txBody>
                  <a:tcPr marL="9525" marR="9525" marT="9525" marB="0" anchor="ctr"/>
                </a:tc>
                <a:tc>
                  <a:txBody>
                    <a:bodyPr/>
                    <a:lstStyle/>
                    <a:p>
                      <a:pPr algn="ctr" fontAlgn="ctr"/>
                      <a:r>
                        <a:rPr lang="en-IN" sz="1400" b="0" i="0" u="none" strike="noStrike">
                          <a:solidFill>
                            <a:srgbClr val="000000"/>
                          </a:solidFill>
                          <a:effectLst/>
                          <a:latin typeface="Calibri"/>
                        </a:rPr>
                        <a:t>44.30%</a:t>
                      </a:r>
                    </a:p>
                  </a:txBody>
                  <a:tcPr marL="9525" marR="9525" marT="9525" marB="0" anchor="ctr"/>
                </a:tc>
                <a:tc>
                  <a:txBody>
                    <a:bodyPr/>
                    <a:lstStyle/>
                    <a:p>
                      <a:pPr algn="ctr" fontAlgn="ctr"/>
                      <a:r>
                        <a:rPr lang="en-IN" sz="1400" b="0" i="0" u="none" strike="noStrike">
                          <a:solidFill>
                            <a:srgbClr val="000000"/>
                          </a:solidFill>
                          <a:effectLst/>
                          <a:latin typeface="Calibri"/>
                        </a:rPr>
                        <a:t>26.19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Kholapuri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Shubhram Thavkar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13,03,221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Warate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13,61,428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26.55%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3.61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Sawargaon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Snehal Bhakare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62,76,921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25.23%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15.84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Shahapur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Jitendra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27,27,601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539929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31091900"/>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355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Mangrul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39,32,861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25.45%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10.01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356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Mangladevi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1,00,13,574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357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Pendhara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Shivani Deulkar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24,14,757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Khanala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Bochare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16,31,408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16.69%</a:t>
                      </a:r>
                    </a:p>
                  </a:txBody>
                  <a:tcPr marL="9525" marR="9525" marT="9525" marB="0" anchor="ctr"/>
                </a:tc>
                <a:tc>
                  <a:txBody>
                    <a:bodyPr/>
                    <a:lstStyle/>
                    <a:p>
                      <a:pPr algn="ctr" fontAlgn="ctr"/>
                      <a:r>
                        <a:rPr lang="en-IN" sz="1400" b="0" i="0" u="none" strike="noStrike">
                          <a:solidFill>
                            <a:srgbClr val="000000"/>
                          </a:solidFill>
                          <a:effectLst/>
                          <a:latin typeface="Calibri"/>
                        </a:rPr>
                        <a:t>11.54%</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359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Takali Salami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Shivani Deulkar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35,73,623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360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56,28,330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Chikhali Kanhoba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Snehal Bhakare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68,16,079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Watfali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50,51,466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Kharadgaon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Snehal Bhakare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55,37,179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10.35%</a:t>
                      </a:r>
                    </a:p>
                  </a:txBody>
                  <a:tcPr marL="9525" marR="9525" marT="9525" marB="0" anchor="ctr"/>
                </a:tc>
                <a:tc>
                  <a:txBody>
                    <a:bodyPr/>
                    <a:lstStyle/>
                    <a:p>
                      <a:pPr algn="ctr" fontAlgn="ctr"/>
                      <a:r>
                        <a:rPr lang="en-IN" sz="1400" b="0" i="0" u="none" strike="noStrike">
                          <a:solidFill>
                            <a:srgbClr val="000000"/>
                          </a:solidFill>
                          <a:effectLst/>
                          <a:latin typeface="Calibri"/>
                        </a:rPr>
                        <a:t>7.31%</a:t>
                      </a:r>
                    </a:p>
                  </a:txBody>
                  <a:tcPr marL="9525" marR="9525" marT="9525" marB="0" anchor="ctr"/>
                </a:tc>
                <a:tc>
                  <a:txBody>
                    <a:bodyPr/>
                    <a:lstStyle/>
                    <a:p>
                      <a:pPr algn="ctr" fontAlgn="ctr"/>
                      <a:r>
                        <a:rPr lang="en-IN" sz="1400" b="0" i="0" u="none" strike="noStrike">
                          <a:solidFill>
                            <a:srgbClr val="000000"/>
                          </a:solidFill>
                          <a:effectLst/>
                          <a:latin typeface="Calibri"/>
                        </a:rPr>
                        <a:t>4.05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Snehal Bhakare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34,69,096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Ajanti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67,65,653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Somwadhona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Sumit Bajoriya Confrastructure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1,53,02,136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Kolura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73,01,307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5.81%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4.24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Kundan Ikhar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19,03,802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51601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56463843"/>
              </p:ext>
            </p:extLst>
          </p:nvPr>
        </p:nvGraphicFramePr>
        <p:xfrm>
          <a:off x="497929" y="1706369"/>
          <a:ext cx="11196139" cy="4757042"/>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369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Uttarwadhona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Vikram Khaire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80,17,119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370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Khapsi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Lakhankumar Lanjewar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25,16,696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371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Ghui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Kundan Ikhar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12,35,932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372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Wirgavhan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Khemraj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24,61,898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373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Shivani Deulkar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16,79,643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374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Manikwada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95,78,902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Malkhed Kh &amp; Indiranagar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98,42,864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Pusad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Pusad</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C. Jamkar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87,86,610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37.53%</a:t>
                      </a:r>
                    </a:p>
                  </a:txBody>
                  <a:tcPr marL="9525" marR="9525" marT="9525" marB="0" anchor="ctr"/>
                </a:tc>
                <a:tc>
                  <a:txBody>
                    <a:bodyPr/>
                    <a:lstStyle/>
                    <a:p>
                      <a:pPr algn="ctr" fontAlgn="ctr"/>
                      <a:r>
                        <a:rPr lang="en-IN" sz="1400" b="0" i="0" u="none" strike="noStrike">
                          <a:solidFill>
                            <a:srgbClr val="000000"/>
                          </a:solidFill>
                          <a:effectLst/>
                          <a:latin typeface="Calibri"/>
                        </a:rPr>
                        <a:t>36.56%</a:t>
                      </a:r>
                    </a:p>
                  </a:txBody>
                  <a:tcPr marL="9525" marR="9525" marT="9525" marB="0" anchor="ctr"/>
                </a:tc>
                <a:tc>
                  <a:txBody>
                    <a:bodyPr/>
                    <a:lstStyle/>
                    <a:p>
                      <a:pPr algn="ctr" fontAlgn="ctr"/>
                      <a:r>
                        <a:rPr lang="en-IN" sz="1400" b="0" i="0" u="none" strike="noStrike">
                          <a:solidFill>
                            <a:srgbClr val="000000"/>
                          </a:solidFill>
                          <a:effectLst/>
                          <a:latin typeface="Calibri"/>
                        </a:rPr>
                        <a:t>32.13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Shilona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Mansi Construction &amp;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1,82,40,615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37.19%</a:t>
                      </a:r>
                    </a:p>
                  </a:txBody>
                  <a:tcPr marL="9525" marR="9525" marT="9525" marB="0" anchor="ctr"/>
                </a:tc>
                <a:tc>
                  <a:txBody>
                    <a:bodyPr/>
                    <a:lstStyle/>
                    <a:p>
                      <a:pPr algn="ctr" fontAlgn="ctr"/>
                      <a:r>
                        <a:rPr lang="en-IN" sz="1400" b="0" i="0" u="none" strike="noStrike">
                          <a:solidFill>
                            <a:srgbClr val="000000"/>
                          </a:solidFill>
                          <a:effectLst/>
                          <a:latin typeface="Calibri"/>
                        </a:rPr>
                        <a:t>13.28%</a:t>
                      </a:r>
                    </a:p>
                  </a:txBody>
                  <a:tcPr marL="9525" marR="9525" marT="9525" marB="0" anchor="ctr"/>
                </a:tc>
                <a:tc>
                  <a:txBody>
                    <a:bodyPr/>
                    <a:lstStyle/>
                    <a:p>
                      <a:pPr algn="ctr" fontAlgn="ctr"/>
                      <a:r>
                        <a:rPr lang="en-IN" sz="1400" b="0" i="0" u="none" strike="noStrike">
                          <a:solidFill>
                            <a:srgbClr val="000000"/>
                          </a:solidFill>
                          <a:effectLst/>
                          <a:latin typeface="Calibri"/>
                        </a:rPr>
                        <a:t>24.23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Januna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Jamankar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86,14,637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17.82%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15.35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Nadim Shaikh Mumtaj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66,97,083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Mandawa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Sanjay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1,48,22,157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25.03%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37.10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Pokhari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Amita Shankar Pattewar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66,93,494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12.33%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8.25</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155033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9697755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382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Bajrangnagar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Subhash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54,44,546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25.14%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13.69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383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Bhojala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1,60,32,482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384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Borgadi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88,66,441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18.89%</a:t>
                      </a:r>
                    </a:p>
                  </a:txBody>
                  <a:tcPr marL="9525" marR="9525" marT="9525" marB="0" anchor="ctr"/>
                </a:tc>
                <a:tc>
                  <a:txBody>
                    <a:bodyPr/>
                    <a:lstStyle/>
                    <a:p>
                      <a:pPr algn="ctr" fontAlgn="ctr"/>
                      <a:r>
                        <a:rPr lang="en-IN" sz="1400" b="0" i="0" u="none" strike="noStrike">
                          <a:solidFill>
                            <a:srgbClr val="000000"/>
                          </a:solidFill>
                          <a:effectLst/>
                          <a:latin typeface="Calibri"/>
                        </a:rPr>
                        <a:t>11.27%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10.00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385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Aregaon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Amita Pattewar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61,43,929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18.68%</a:t>
                      </a:r>
                    </a:p>
                  </a:txBody>
                  <a:tcPr marL="9525" marR="9525" marT="9525" marB="0" anchor="ctr"/>
                </a:tc>
                <a:tc>
                  <a:txBody>
                    <a:bodyPr/>
                    <a:lstStyle/>
                    <a:p>
                      <a:pPr algn="ctr" fontAlgn="ctr"/>
                      <a:r>
                        <a:rPr lang="en-IN" sz="1400" b="0" i="0" u="none" strike="noStrike">
                          <a:solidFill>
                            <a:srgbClr val="000000"/>
                          </a:solidFill>
                          <a:effectLst/>
                          <a:latin typeface="Calibri"/>
                        </a:rPr>
                        <a:t>13.46%</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8.27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386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Dharamwadi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Vinod Pulate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77,38,265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4.70%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3.64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387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Jamb Bazar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1,79,33,743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14.19%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25.45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Dagad Dhanora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73,69,585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Rambha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Nadim Shaikh Mumtaj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47,65,727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Palodi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Mujahid Sayyed Nasim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66,55,771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Amita Shankar Pattewar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61,55,789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Bajrang Nagar (Mandwa)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Swapnil 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41,83,698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Udadi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47,35,963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15.96%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Shampur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Amol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68,13,518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Swapnil 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30,95,206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596676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8794627"/>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396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Bramhgaon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Sanjay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61,43,929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397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Parawa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Amol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73,38,207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11.94%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8.76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398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Nadim Shaikh Mumtaz</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72,39,842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63003">
                <a:tc>
                  <a:txBody>
                    <a:bodyPr/>
                    <a:lstStyle/>
                    <a:p>
                      <a:pPr algn="ctr" fontAlgn="ctr"/>
                      <a:r>
                        <a:rPr lang="en-IN" sz="1400" b="0" i="0" u="none" strike="noStrike">
                          <a:solidFill>
                            <a:srgbClr val="000000"/>
                          </a:solidFill>
                          <a:effectLst/>
                          <a:latin typeface="Calibri"/>
                        </a:rPr>
                        <a:t>399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Ghatodi &amp; Asarpend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Sanjay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77,17,529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8.38%</a:t>
                      </a:r>
                    </a:p>
                  </a:txBody>
                  <a:tcPr marL="9525" marR="9525" marT="9525" marB="0" anchor="ctr"/>
                </a:tc>
                <a:tc>
                  <a:txBody>
                    <a:bodyPr/>
                    <a:lstStyle/>
                    <a:p>
                      <a:pPr algn="ctr" fontAlgn="ctr"/>
                      <a:r>
                        <a:rPr lang="en-IN" sz="1400" b="0" i="0" u="none" strike="noStrike">
                          <a:solidFill>
                            <a:srgbClr val="000000"/>
                          </a:solidFill>
                          <a:effectLst/>
                          <a:latin typeface="Calibri"/>
                        </a:rPr>
                        <a:t>6.60%</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5.09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400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Parwa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Amol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73,38,207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401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Jamni Dhundi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Mukkawar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65,29,625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Paradh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62,16,904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Chinchghat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Amol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47,84,853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17.17%</a:t>
                      </a:r>
                    </a:p>
                  </a:txBody>
                  <a:tcPr marL="9525" marR="9525" marT="9525" marB="0" anchor="ctr"/>
                </a:tc>
                <a:tc>
                  <a:txBody>
                    <a:bodyPr/>
                    <a:lstStyle/>
                    <a:p>
                      <a:pPr algn="ctr" fontAlgn="ctr"/>
                      <a:r>
                        <a:rPr lang="en-IN" sz="1400" b="0" i="0" u="none" strike="noStrike">
                          <a:solidFill>
                            <a:srgbClr val="000000"/>
                          </a:solidFill>
                          <a:effectLst/>
                          <a:latin typeface="Calibri"/>
                        </a:rPr>
                        <a:t>16.86%</a:t>
                      </a:r>
                    </a:p>
                  </a:txBody>
                  <a:tcPr marL="9525" marR="9525" marT="9525" marB="0" anchor="ctr"/>
                </a:tc>
                <a:tc>
                  <a:txBody>
                    <a:bodyPr/>
                    <a:lstStyle/>
                    <a:p>
                      <a:pPr algn="ctr" fontAlgn="ctr"/>
                      <a:r>
                        <a:rPr lang="en-IN" sz="1400" b="0" i="0" u="none" strike="noStrike">
                          <a:solidFill>
                            <a:srgbClr val="000000"/>
                          </a:solidFill>
                          <a:effectLst/>
                          <a:latin typeface="Calibri"/>
                        </a:rPr>
                        <a:t>8.07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1,25,46,416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Jagapur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93,49,245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Gaimukhnagar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 Durga Construction &amp;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1,06,67,981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60,20,979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Kharshi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Subhash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32,03,767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Bhandari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49,21,829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731736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502903515"/>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a:txBody>
                    <a:bodyPr/>
                    <a:lstStyle/>
                    <a:p>
                      <a:pPr algn="ctr" fontAlgn="ctr"/>
                      <a:r>
                        <a:rPr lang="en-IN" sz="1400" b="0" i="0" u="none" strike="noStrike">
                          <a:solidFill>
                            <a:srgbClr val="000000"/>
                          </a:solidFill>
                          <a:effectLst/>
                          <a:latin typeface="Calibri"/>
                        </a:rPr>
                        <a:t>410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Maniklala Ranwal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63,84,776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a:solidFill>
                            <a:srgbClr val="000000"/>
                          </a:solidFill>
                          <a:effectLst/>
                          <a:latin typeface="Calibri"/>
                        </a:rPr>
                        <a:t>411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Karthol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 Durga Construction &amp;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1,12,81,571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a:solidFill>
                            <a:srgbClr val="000000"/>
                          </a:solidFill>
                          <a:effectLst/>
                          <a:latin typeface="Calibri"/>
                        </a:rPr>
                        <a:t>412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Aregaon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Shivam Kendre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64,81,682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a:solidFill>
                            <a:srgbClr val="000000"/>
                          </a:solidFill>
                          <a:effectLst/>
                          <a:latin typeface="Calibri"/>
                        </a:rPr>
                        <a:t>413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Parwa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Kanoje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99,34,535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a:solidFill>
                            <a:srgbClr val="000000"/>
                          </a:solidFill>
                          <a:effectLst/>
                          <a:latin typeface="Calibri"/>
                        </a:rPr>
                        <a:t>414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Hegadi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Vinod Pulate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95,91,925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a:solidFill>
                            <a:srgbClr val="000000"/>
                          </a:solidFill>
                          <a:effectLst/>
                          <a:latin typeface="Calibri"/>
                        </a:rPr>
                        <a:t>415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Dhansingnagar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74,14,109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Kopra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91,40,713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Walter Rly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Asjad Shaikh Amjad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68,85,063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Pandhurna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Siddhant Dahale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66,24,371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Dahiwad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65,50,847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Jamshetpur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83,65,988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Housapur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Mohammad Haris Mohammad Taslam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42,40,585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1,23,82,284</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62223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05250792"/>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6588">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Ralegaon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Ralegaon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509100846"/>
                  </a:ext>
                </a:extLst>
              </a:tr>
              <a:tr h="336588">
                <a:tc>
                  <a:txBody>
                    <a:bodyPr/>
                    <a:lstStyle/>
                    <a:p>
                      <a:pPr algn="ctr" fontAlgn="ctr"/>
                      <a:r>
                        <a:rPr lang="en-IN" sz="1400" b="0" i="0" u="none" strike="noStrike" dirty="0">
                          <a:solidFill>
                            <a:srgbClr val="000000"/>
                          </a:solidFill>
                          <a:effectLst/>
                          <a:latin typeface="Calibri"/>
                        </a:rPr>
                        <a:t>423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67,62,052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71.94%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48.64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6588">
                <a:tc>
                  <a:txBody>
                    <a:bodyPr/>
                    <a:lstStyle/>
                    <a:p>
                      <a:pPr algn="ctr" fontAlgn="ctr"/>
                      <a:r>
                        <a:rPr lang="en-IN" sz="1400" b="0" i="0" u="none" strike="noStrike">
                          <a:solidFill>
                            <a:srgbClr val="000000"/>
                          </a:solidFill>
                          <a:effectLst/>
                          <a:latin typeface="Calibri"/>
                        </a:rPr>
                        <a:t>424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Palaskund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1,09,55,169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61.84%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67.74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6588">
                <a:tc>
                  <a:txBody>
                    <a:bodyPr/>
                    <a:lstStyle/>
                    <a:p>
                      <a:pPr algn="ctr" fontAlgn="ctr"/>
                      <a:r>
                        <a:rPr lang="en-IN" sz="1400" b="0" i="0" u="none" strike="noStrike">
                          <a:solidFill>
                            <a:srgbClr val="000000"/>
                          </a:solidFill>
                          <a:effectLst/>
                          <a:latin typeface="Calibri"/>
                        </a:rPr>
                        <a:t>425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Deodhari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90,56,459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66.31%</a:t>
                      </a:r>
                    </a:p>
                  </a:txBody>
                  <a:tcPr marL="9525" marR="9525" marT="9525" marB="0" anchor="ctr"/>
                </a:tc>
                <a:tc>
                  <a:txBody>
                    <a:bodyPr/>
                    <a:lstStyle/>
                    <a:p>
                      <a:pPr algn="ctr" fontAlgn="ctr"/>
                      <a:r>
                        <a:rPr lang="en-IN" sz="1400" b="0" i="0" u="none" strike="noStrike">
                          <a:solidFill>
                            <a:srgbClr val="000000"/>
                          </a:solidFill>
                          <a:effectLst/>
                          <a:latin typeface="Calibri"/>
                        </a:rPr>
                        <a:t>65.50%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59.32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6588">
                <a:tc>
                  <a:txBody>
                    <a:bodyPr/>
                    <a:lstStyle/>
                    <a:p>
                      <a:pPr algn="ctr" fontAlgn="ctr"/>
                      <a:r>
                        <a:rPr lang="en-IN" sz="1400" b="0" i="0" u="none" strike="noStrike">
                          <a:solidFill>
                            <a:srgbClr val="000000"/>
                          </a:solidFill>
                          <a:effectLst/>
                          <a:latin typeface="Calibri"/>
                        </a:rPr>
                        <a:t>426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Gopalnagar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38,50,759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40.28%</a:t>
                      </a:r>
                    </a:p>
                  </a:txBody>
                  <a:tcPr marL="9525" marR="9525" marT="9525" marB="0" anchor="ctr"/>
                </a:tc>
                <a:tc>
                  <a:txBody>
                    <a:bodyPr/>
                    <a:lstStyle/>
                    <a:p>
                      <a:pPr algn="ctr" fontAlgn="ctr"/>
                      <a:r>
                        <a:rPr lang="en-IN" sz="1400" b="0" i="0" u="none" strike="noStrike">
                          <a:solidFill>
                            <a:srgbClr val="000000"/>
                          </a:solidFill>
                          <a:effectLst/>
                          <a:latin typeface="Calibri"/>
                        </a:rPr>
                        <a:t>31.47%</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12.12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6588">
                <a:tc>
                  <a:txBody>
                    <a:bodyPr/>
                    <a:lstStyle/>
                    <a:p>
                      <a:pPr algn="ctr" fontAlgn="ctr"/>
                      <a:r>
                        <a:rPr lang="en-IN" sz="1400" b="0" i="0" u="none" strike="noStrike">
                          <a:solidFill>
                            <a:srgbClr val="000000"/>
                          </a:solidFill>
                          <a:effectLst/>
                          <a:latin typeface="Calibri"/>
                        </a:rPr>
                        <a:t>427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Shrirampur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56,95,497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24.55%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13.98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6588">
                <a:tc>
                  <a:txBody>
                    <a:bodyPr/>
                    <a:lstStyle/>
                    <a:p>
                      <a:pPr algn="ctr" fontAlgn="ctr"/>
                      <a:r>
                        <a:rPr lang="en-IN" sz="1400" b="0" i="0" u="none" strike="noStrike">
                          <a:solidFill>
                            <a:srgbClr val="000000"/>
                          </a:solidFill>
                          <a:effectLst/>
                          <a:latin typeface="Calibri"/>
                        </a:rPr>
                        <a:t>428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Jagjai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Rajendra Dudhpole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33,22,724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45.04%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14.97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Rajendra Dudhpole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47,86,439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49.90%</a:t>
                      </a:r>
                    </a:p>
                  </a:txBody>
                  <a:tcPr marL="9525" marR="9525" marT="9525" marB="0" anchor="ctr"/>
                </a:tc>
                <a:tc>
                  <a:txBody>
                    <a:bodyPr/>
                    <a:lstStyle/>
                    <a:p>
                      <a:pPr algn="ctr" fontAlgn="ctr"/>
                      <a:r>
                        <a:rPr lang="en-IN" sz="1400" b="0" i="0" u="none" strike="noStrike">
                          <a:solidFill>
                            <a:srgbClr val="000000"/>
                          </a:solidFill>
                          <a:effectLst/>
                          <a:latin typeface="Calibri"/>
                        </a:rPr>
                        <a:t>48.65%</a:t>
                      </a:r>
                    </a:p>
                  </a:txBody>
                  <a:tcPr marL="9525" marR="9525" marT="9525" marB="0" anchor="ctr"/>
                </a:tc>
                <a:tc>
                  <a:txBody>
                    <a:bodyPr/>
                    <a:lstStyle/>
                    <a:p>
                      <a:pPr algn="ctr" fontAlgn="ctr"/>
                      <a:r>
                        <a:rPr lang="en-IN" sz="1400" b="0" i="0" u="none" strike="noStrike">
                          <a:solidFill>
                            <a:srgbClr val="000000"/>
                          </a:solidFill>
                          <a:effectLst/>
                          <a:latin typeface="Calibri"/>
                        </a:rPr>
                        <a:t>23.28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Khadki Su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Tathe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35,04,906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Umarvihir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Sheshrao Maharaj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31,27,035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30.40%</a:t>
                      </a:r>
                    </a:p>
                  </a:txBody>
                  <a:tcPr marL="9525" marR="9525" marT="9525" marB="0" anchor="ctr"/>
                </a:tc>
                <a:tc>
                  <a:txBody>
                    <a:bodyPr/>
                    <a:lstStyle/>
                    <a:p>
                      <a:pPr algn="ctr" fontAlgn="ctr"/>
                      <a:r>
                        <a:rPr lang="en-IN" sz="1400" b="0" i="0" u="none" strike="noStrike">
                          <a:solidFill>
                            <a:srgbClr val="000000"/>
                          </a:solidFill>
                          <a:effectLst/>
                          <a:latin typeface="Calibri"/>
                        </a:rPr>
                        <a:t>13.68%</a:t>
                      </a:r>
                    </a:p>
                  </a:txBody>
                  <a:tcPr marL="9525" marR="9525" marT="9525" marB="0" anchor="ctr"/>
                </a:tc>
                <a:tc>
                  <a:txBody>
                    <a:bodyPr/>
                    <a:lstStyle/>
                    <a:p>
                      <a:pPr algn="ctr" fontAlgn="ctr"/>
                      <a:r>
                        <a:rPr lang="en-IN" sz="1400" b="0" i="0" u="none" strike="noStrike">
                          <a:solidFill>
                            <a:srgbClr val="000000"/>
                          </a:solidFill>
                          <a:effectLst/>
                          <a:latin typeface="Calibri"/>
                        </a:rPr>
                        <a:t>4.28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Kinhi Jawade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1,05,59,531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46.88%</a:t>
                      </a:r>
                    </a:p>
                  </a:txBody>
                  <a:tcPr marL="9525" marR="9525" marT="9525" marB="0" anchor="ctr"/>
                </a:tc>
                <a:tc>
                  <a:txBody>
                    <a:bodyPr/>
                    <a:lstStyle/>
                    <a:p>
                      <a:pPr algn="ctr" fontAlgn="ctr"/>
                      <a:r>
                        <a:rPr lang="en-IN" sz="1400" b="0" i="0" u="none" strike="noStrike">
                          <a:solidFill>
                            <a:srgbClr val="000000"/>
                          </a:solidFill>
                          <a:effectLst/>
                          <a:latin typeface="Calibri"/>
                        </a:rPr>
                        <a:t>45.64%</a:t>
                      </a:r>
                    </a:p>
                  </a:txBody>
                  <a:tcPr marL="9525" marR="9525" marT="9525" marB="0" anchor="ctr"/>
                </a:tc>
                <a:tc>
                  <a:txBody>
                    <a:bodyPr/>
                    <a:lstStyle/>
                    <a:p>
                      <a:pPr algn="ctr" fontAlgn="ctr"/>
                      <a:r>
                        <a:rPr lang="en-IN" sz="1400" b="0" i="0" u="none" strike="noStrike">
                          <a:solidFill>
                            <a:srgbClr val="000000"/>
                          </a:solidFill>
                          <a:effectLst/>
                          <a:latin typeface="Calibri"/>
                        </a:rPr>
                        <a:t>48.19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Nagthana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Rajendra Dudhpole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49,80,118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Satish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78,40,187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Kochi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89,13,789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22.98%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20.48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Tejani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Ankush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25,28,250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4844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nvGraphicFramePr>
        <p:xfrm>
          <a:off x="404814" y="966779"/>
          <a:ext cx="11395300" cy="2700047"/>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2279060">
                  <a:extLst>
                    <a:ext uri="{9D8B030D-6E8A-4147-A177-3AD203B41FA5}">
                      <a16:colId xmlns:a16="http://schemas.microsoft.com/office/drawing/2014/main" val="20002"/>
                    </a:ext>
                  </a:extLst>
                </a:gridCol>
                <a:gridCol w="2279060">
                  <a:extLst>
                    <a:ext uri="{9D8B030D-6E8A-4147-A177-3AD203B41FA5}">
                      <a16:colId xmlns:a16="http://schemas.microsoft.com/office/drawing/2014/main" val="20004"/>
                    </a:ext>
                  </a:extLst>
                </a:gridCol>
                <a:gridCol w="2279060">
                  <a:extLst>
                    <a:ext uri="{9D8B030D-6E8A-4147-A177-3AD203B41FA5}">
                      <a16:colId xmlns:a16="http://schemas.microsoft.com/office/drawing/2014/main" val="20006"/>
                    </a:ext>
                  </a:extLst>
                </a:gridCol>
                <a:gridCol w="2279060">
                  <a:extLst>
                    <a:ext uri="{9D8B030D-6E8A-4147-A177-3AD203B41FA5}">
                      <a16:colId xmlns:a16="http://schemas.microsoft.com/office/drawing/2014/main" val="20008"/>
                    </a:ext>
                  </a:extLst>
                </a:gridCol>
              </a:tblGrid>
              <a:tr h="461609">
                <a:tc>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61609">
                <a:tc rowSpan="2">
                  <a:txBody>
                    <a:bodyPr/>
                    <a:lstStyle/>
                    <a:p>
                      <a:pPr algn="ctr" rtl="0" fontAlgn="ctr"/>
                      <a:r>
                        <a:rPr lang="en-IN" sz="1400" b="1" dirty="0">
                          <a:effectLst/>
                          <a:latin typeface="Calibri" panose="020F0502020204030204" pitchFamily="34" charset="0"/>
                        </a:rPr>
                        <a:t>Zari </a:t>
                      </a:r>
                      <a:r>
                        <a:rPr lang="en-IN" sz="1400" b="1" dirty="0" err="1">
                          <a:effectLst/>
                          <a:latin typeface="Calibri" panose="020F0502020204030204" pitchFamily="34" charset="0"/>
                        </a:rPr>
                        <a:t>Jamni</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57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9940837"/>
                  </a:ext>
                </a:extLst>
              </a:tr>
              <a:tr h="461609">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3422403"/>
                  </a:ext>
                </a:extLst>
              </a:tr>
              <a:tr h="328805">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dirty="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1092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tx1"/>
                          </a:solidFill>
                          <a:effectLst/>
                          <a:latin typeface="Calibri" panose="020F0502020204030204" pitchFamily="34" charset="0"/>
                        </a:rPr>
                        <a:t>1092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625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467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4525784"/>
                  </a:ext>
                </a:extLst>
              </a:tr>
              <a:tr h="32880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300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tx1"/>
                          </a:solidFill>
                          <a:effectLst/>
                          <a:latin typeface="Calibri" panose="020F0502020204030204" pitchFamily="34" charset="0"/>
                        </a:rPr>
                        <a:t>300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1285205"/>
                  </a:ext>
                </a:extLst>
              </a:tr>
              <a:tr h="328805">
                <a:tc rowSpan="2" gridSpan="2">
                  <a:txBody>
                    <a:bodyPr/>
                    <a:lstStyle/>
                    <a:p>
                      <a:pPr algn="ctr" rtl="0" fontAlgn="ctr"/>
                      <a:r>
                        <a:rPr lang="en-US" sz="1400" b="1" dirty="0">
                          <a:effectLst/>
                          <a:latin typeface="+mn-lt"/>
                        </a:rPr>
                        <a:t>Grand 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dirty="0">
                          <a:effectLst/>
                          <a:latin typeface="Calibri" panose="020F0502020204030204" pitchFamily="34" charset="0"/>
                        </a:rPr>
                        <a:t>1392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solidFill>
                            <a:schemeClr val="tx1"/>
                          </a:solidFill>
                          <a:effectLst/>
                          <a:latin typeface="Calibri" panose="020F0502020204030204" pitchFamily="34" charset="0"/>
                        </a:rPr>
                        <a:t>1392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Calibri" panose="020F0502020204030204" pitchFamily="34" charset="0"/>
                        </a:rPr>
                        <a:t>753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Calibri" panose="020F0502020204030204" pitchFamily="34" charset="0"/>
                        </a:rPr>
                        <a:t>639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5003238"/>
                  </a:ext>
                </a:extLst>
              </a:tr>
              <a:tr h="328805">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dirty="0">
                          <a:effectLst/>
                          <a:latin typeface="Calibri" panose="020F0502020204030204" pitchFamily="34" charset="0"/>
                        </a:rPr>
                        <a:t>1392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1392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753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Calibri" panose="020F0502020204030204" pitchFamily="34" charset="0"/>
                        </a:rPr>
                        <a:t>639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74738958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437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Dongargaon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36,18,969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438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Khairi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4,84,31,472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439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Zullar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82,88,569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8.18%</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440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Wathoda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Mohammad Faiz Mohammad Arif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47,94,561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Dhiraj Dehankar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20,17,418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442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Khemkund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Sheshrao Maharaj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60,50,033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Ridhora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69,74,829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Walinagar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70,49,804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Bhimsenpur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Sheshrao Maharaj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45,82,564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90,21,384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Vihirgaon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1,03,84,684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Karanji Sonabai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Vaibhav Jiddewar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63,96,675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Wadhona Bazar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2,68,60,883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1,22,89,958</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913160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53396453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451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Watkhed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Vaibhav Jiddewar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57,37,368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452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Chahand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Saiprasad Tangadpalliwar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79,85,645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453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Sakhi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1,08,57,237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454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Saiprasad Tangadpallewar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27,95,712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Bori-Ichod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64,48,380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456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Zargad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52,88,669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Umarkhed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Umarkhed</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Chincholi Dhanki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73,81,344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99.61%</a:t>
                      </a:r>
                    </a:p>
                  </a:txBody>
                  <a:tcPr marL="9525" marR="9525" marT="9525" marB="0" anchor="ctr"/>
                </a:tc>
                <a:tc>
                  <a:txBody>
                    <a:bodyPr/>
                    <a:lstStyle/>
                    <a:p>
                      <a:pPr algn="ctr" fontAlgn="ctr"/>
                      <a:r>
                        <a:rPr lang="en-IN" sz="1400" b="0" i="0" u="none" strike="noStrike">
                          <a:solidFill>
                            <a:srgbClr val="000000"/>
                          </a:solidFill>
                          <a:effectLst/>
                          <a:latin typeface="Calibri"/>
                        </a:rPr>
                        <a:t>96.95%</a:t>
                      </a:r>
                    </a:p>
                  </a:txBody>
                  <a:tcPr marL="9525" marR="9525" marT="9525" marB="0" anchor="ctr"/>
                </a:tc>
                <a:tc>
                  <a:txBody>
                    <a:bodyPr/>
                    <a:lstStyle/>
                    <a:p>
                      <a:pPr algn="ctr" fontAlgn="ctr"/>
                      <a:r>
                        <a:rPr lang="en-IN" sz="1400" b="0" i="0" u="none" strike="noStrike">
                          <a:solidFill>
                            <a:srgbClr val="000000"/>
                          </a:solidFill>
                          <a:effectLst/>
                          <a:latin typeface="Calibri"/>
                        </a:rPr>
                        <a:t>71.56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Kopara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40,71,891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64.35%</a:t>
                      </a:r>
                    </a:p>
                  </a:txBody>
                  <a:tcPr marL="9525" marR="9525" marT="9525" marB="0" anchor="ctr"/>
                </a:tc>
                <a:tc>
                  <a:txBody>
                    <a:bodyPr/>
                    <a:lstStyle/>
                    <a:p>
                      <a:pPr algn="ctr" fontAlgn="ctr"/>
                      <a:r>
                        <a:rPr lang="en-IN" sz="1400" b="0" i="0" u="none" strike="noStrike">
                          <a:solidFill>
                            <a:srgbClr val="000000"/>
                          </a:solidFill>
                          <a:effectLst/>
                          <a:latin typeface="Calibri"/>
                        </a:rPr>
                        <a:t>39.98%</a:t>
                      </a:r>
                    </a:p>
                  </a:txBody>
                  <a:tcPr marL="9525" marR="9525" marT="9525" marB="0" anchor="ctr"/>
                </a:tc>
                <a:tc>
                  <a:txBody>
                    <a:bodyPr/>
                    <a:lstStyle/>
                    <a:p>
                      <a:pPr algn="ctr" fontAlgn="ctr"/>
                      <a:r>
                        <a:rPr lang="en-IN" sz="1400" b="0" i="0" u="none" strike="noStrike">
                          <a:solidFill>
                            <a:srgbClr val="000000"/>
                          </a:solidFill>
                          <a:effectLst/>
                          <a:latin typeface="Calibri"/>
                        </a:rPr>
                        <a:t>16.28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Bramhangaon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1,67,30,044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53.24%</a:t>
                      </a:r>
                    </a:p>
                  </a:txBody>
                  <a:tcPr marL="9525" marR="9525" marT="9525" marB="0" anchor="ctr"/>
                </a:tc>
                <a:tc>
                  <a:txBody>
                    <a:bodyPr/>
                    <a:lstStyle/>
                    <a:p>
                      <a:pPr algn="ctr" fontAlgn="ctr"/>
                      <a:r>
                        <a:rPr lang="en-IN" sz="1400" b="0" i="0" u="none" strike="noStrike">
                          <a:solidFill>
                            <a:srgbClr val="000000"/>
                          </a:solidFill>
                          <a:effectLst/>
                          <a:latin typeface="Calibri"/>
                        </a:rPr>
                        <a:t>48.83%</a:t>
                      </a:r>
                    </a:p>
                  </a:txBody>
                  <a:tcPr marL="9525" marR="9525" marT="9525" marB="0" anchor="ctr"/>
                </a:tc>
                <a:tc>
                  <a:txBody>
                    <a:bodyPr/>
                    <a:lstStyle/>
                    <a:p>
                      <a:pPr algn="ctr" fontAlgn="ctr"/>
                      <a:r>
                        <a:rPr lang="en-IN" sz="1400" b="0" i="0" u="none" strike="noStrike">
                          <a:solidFill>
                            <a:srgbClr val="000000"/>
                          </a:solidFill>
                          <a:effectLst/>
                          <a:latin typeface="Calibri"/>
                        </a:rPr>
                        <a:t>81.69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Korta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1,25,22,268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49.96%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62.56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Nagapur Palshi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97,03,759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40.94%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39.72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Marlegaon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1,31,61,578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30.18%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39.72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Takali Tanda (I)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70,55,579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29.47%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20.80</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83366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10180959"/>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464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Lohara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90,30,266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21.05%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19.01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465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Pardi(Churmura)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Nasir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57,16,140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19.92%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11.39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466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Vasantnagar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1,02,81,117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467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Kharus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99,74,872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a:t>
                      </a:r>
                    </a:p>
                  </a:txBody>
                  <a:tcPr marL="9525" marR="9525" marT="9525" marB="0" anchor="ctr"/>
                </a:tc>
                <a:tc>
                  <a:txBody>
                    <a:bodyPr/>
                    <a:lstStyle/>
                    <a:p>
                      <a:pPr algn="ctr" fontAlgn="ctr"/>
                      <a:r>
                        <a:rPr lang="en-IN" sz="1400" b="0" i="0" u="none" strike="noStrike">
                          <a:solidFill>
                            <a:srgbClr val="000000"/>
                          </a:solidFill>
                          <a:effectLst/>
                          <a:latin typeface="Calibri"/>
                        </a:rPr>
                        <a:t>24.02%</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23.96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Takali Rajapur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1,00,02,322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14.96%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14.96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469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Churmura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Suraj Allewar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1,33,48,474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6.07%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8.11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Kopra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Shivam Kendre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54,23,552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Nagapur Rupala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1,99,38,357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12.00%</a:t>
                      </a:r>
                    </a:p>
                  </a:txBody>
                  <a:tcPr marL="9525" marR="9525" marT="9525" marB="0" anchor="ctr"/>
                </a:tc>
                <a:tc>
                  <a:txBody>
                    <a:bodyPr/>
                    <a:lstStyle/>
                    <a:p>
                      <a:pPr algn="ctr" fontAlgn="ctr"/>
                      <a:r>
                        <a:rPr lang="en-IN" sz="1400" b="0" i="0" u="none" strike="noStrike">
                          <a:solidFill>
                            <a:srgbClr val="000000"/>
                          </a:solidFill>
                          <a:effectLst/>
                          <a:latin typeface="Calibri"/>
                        </a:rPr>
                        <a:t>5.35%</a:t>
                      </a:r>
                    </a:p>
                  </a:txBody>
                  <a:tcPr marL="9525" marR="9525" marT="9525" marB="0" anchor="ctr"/>
                </a:tc>
                <a:tc>
                  <a:txBody>
                    <a:bodyPr/>
                    <a:lstStyle/>
                    <a:p>
                      <a:pPr algn="ctr" fontAlgn="ctr"/>
                      <a:r>
                        <a:rPr lang="en-IN" sz="1400" b="0" i="0" u="none" strike="noStrike">
                          <a:solidFill>
                            <a:srgbClr val="000000"/>
                          </a:solidFill>
                          <a:effectLst/>
                          <a:latin typeface="Calibri"/>
                        </a:rPr>
                        <a:t>10.67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Govindpur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Sikandar Sayyed Murtuja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50,23,637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Sondabhi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71,28,221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11.30%</a:t>
                      </a:r>
                    </a:p>
                  </a:txBody>
                  <a:tcPr marL="9525" marR="9525" marT="9525" marB="0" anchor="ctr"/>
                </a:tc>
                <a:tc>
                  <a:txBody>
                    <a:bodyPr/>
                    <a:lstStyle/>
                    <a:p>
                      <a:pPr algn="ctr" fontAlgn="ctr"/>
                      <a:r>
                        <a:rPr lang="en-IN" sz="1400" b="0" i="0" u="none" strike="noStrike">
                          <a:solidFill>
                            <a:srgbClr val="000000"/>
                          </a:solidFill>
                          <a:effectLst/>
                          <a:latin typeface="Calibri"/>
                        </a:rPr>
                        <a:t>7.73%</a:t>
                      </a:r>
                    </a:p>
                  </a:txBody>
                  <a:tcPr marL="9525" marR="9525" marT="9525" marB="0" anchor="ctr"/>
                </a:tc>
                <a:tc>
                  <a:txBody>
                    <a:bodyPr/>
                    <a:lstStyle/>
                    <a:p>
                      <a:pPr algn="ctr" fontAlgn="ctr"/>
                      <a:r>
                        <a:rPr lang="en-IN" sz="1400" b="0" i="0" u="none" strike="noStrike">
                          <a:solidFill>
                            <a:srgbClr val="000000"/>
                          </a:solidFill>
                          <a:effectLst/>
                          <a:latin typeface="Calibri"/>
                        </a:rPr>
                        <a:t>5.51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Sukali Jahagir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1,31,99,834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74,43,399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15.48%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11.52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Sukali Naviwadi Mulawa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95,81,640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71,65,850</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67782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542858486"/>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478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1,05,83,590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479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Piranji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86,55,112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480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Bori Chatari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Ramesh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1,04,28,941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9.30%</a:t>
                      </a:r>
                    </a:p>
                  </a:txBody>
                  <a:tcPr marL="9525" marR="9525" marT="9525" marB="0" anchor="ctr"/>
                </a:tc>
                <a:tc>
                  <a:txBody>
                    <a:bodyPr/>
                    <a:lstStyle/>
                    <a:p>
                      <a:pPr algn="ctr" fontAlgn="ctr"/>
                      <a:r>
                        <a:rPr lang="en-IN" sz="1400" b="0" i="0" u="none" strike="noStrike">
                          <a:solidFill>
                            <a:srgbClr val="000000"/>
                          </a:solidFill>
                          <a:effectLst/>
                          <a:latin typeface="Calibri"/>
                        </a:rPr>
                        <a:t>4.92%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5.13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481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Isapur Pimpalwadi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77,07,140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Kharus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Munde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67,87,478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463003">
                <a:tc>
                  <a:txBody>
                    <a:bodyPr/>
                    <a:lstStyle/>
                    <a:p>
                      <a:pPr algn="ctr" fontAlgn="ctr"/>
                      <a:r>
                        <a:rPr lang="en-IN" sz="1400" b="0" i="0" u="none" strike="noStrike">
                          <a:solidFill>
                            <a:srgbClr val="000000"/>
                          </a:solidFill>
                          <a:effectLst/>
                          <a:latin typeface="Calibri"/>
                        </a:rPr>
                        <a:t>483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Nignur &amp; Tukanaiknagar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1,98,13,893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74,16,894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Sawaleshwar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1,00,74,081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Amanpur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Bhattad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52,51,842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Theradi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71,87,830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Hardada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96,11,204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Ganjegaon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99,43,299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1,43,02,567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Santosh Padule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38,58,842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32110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9739612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492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Soti M.</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Atulkumar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1,08,11,768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493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Chalgani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Suraj Allewar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62,43,008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494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Januna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Jamir Khan Munaf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16,04,875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5.58%</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495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Amadapur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83,73,925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5.48%</a:t>
                      </a:r>
                    </a:p>
                  </a:txBody>
                  <a:tcPr marL="9525" marR="9525" marT="9525" marB="0" anchor="ctr"/>
                </a:tc>
                <a:tc>
                  <a:txBody>
                    <a:bodyPr/>
                    <a:lstStyle/>
                    <a:p>
                      <a:pPr algn="ctr" fontAlgn="ctr"/>
                      <a:r>
                        <a:rPr lang="en-IN" sz="1400" b="0" i="0" u="none" strike="noStrike">
                          <a:solidFill>
                            <a:srgbClr val="000000"/>
                          </a:solidFill>
                          <a:effectLst/>
                          <a:latin typeface="Calibri"/>
                        </a:rPr>
                        <a:t>3.41%</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Akoli &amp;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Ashish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68,18,716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497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Adad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59,88,704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Taroda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1,26,42,279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Dighadi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1,32,89,888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Ambavan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Bhattad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32,61,853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Bittargaon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Gutte Ptil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2,23,23,202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70,60,852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Santosh Padule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50,93,151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Ambali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89,13,311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Pophali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1,55,67,667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714383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19757520"/>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506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Hatala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82,97,259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507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Ghamapur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Pavan Maske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57,30,320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508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48,16,149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509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Gaganmal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Jamir Khan Munaf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46,41,093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510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Soil Ghadoli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1,22,83,459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511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Dongargaon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33,46,320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Jawarala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39,37,583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Mulawa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Sumil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2,82,45,290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Chilli Iz</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1,07,59,706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Met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1,29,33,324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Marsul &amp; Dattanagr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Shaikh Sakib Uj-Jaman Shaikh Mehmud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82,02,553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Tembhurdara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Bhattad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1,39,98,293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Manyali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1,41,85,994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Mankeshwar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Ganeshrao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85,29,677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621351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77949985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a:solidFill>
                            <a:srgbClr val="000000"/>
                          </a:solidFill>
                          <a:effectLst/>
                          <a:latin typeface="Calibri"/>
                        </a:rPr>
                        <a:t>520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Pimpri Divat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1,14,56,890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521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Jamkar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1,20,71,975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522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Parjana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92,40,266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53108">
                <a:tc>
                  <a:txBody>
                    <a:bodyPr/>
                    <a:lstStyle/>
                    <a:p>
                      <a:pPr algn="ctr" fontAlgn="ctr"/>
                      <a:r>
                        <a:rPr lang="en-IN" sz="1400" b="0" i="0" u="none" strike="noStrike">
                          <a:solidFill>
                            <a:srgbClr val="000000"/>
                          </a:solidFill>
                          <a:effectLst/>
                          <a:latin typeface="Calibri"/>
                        </a:rPr>
                        <a:t>523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Belkhed &amp; Kailashnagar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Atulkumar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1,27,20,987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524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Kupti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1,11,45,622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525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Deosari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1,41,28,262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Dindala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1,04,93,282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Chatari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Malode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2,00,26,699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Bhawani &amp; Rampur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Pavan Maske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1,16,69,523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Wani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Wani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Nandepera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Wabhitkar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67,41,191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12.02%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8.10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Shindola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87,71,914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40.79%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35.78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Nimnbala (Raod)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Ramakant Wankhede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7,62,340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Dhoptala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14,48,984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0176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79541885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533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Bhalar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48,40,540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22.50%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10.89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534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Lalguda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G.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3,45,22,788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17.43%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60.17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535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Shelu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Vijayrao There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52,14,348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35.83%</a:t>
                      </a:r>
                    </a:p>
                  </a:txBody>
                  <a:tcPr marL="9525" marR="9525" marT="9525" marB="0" anchor="ctr"/>
                </a:tc>
                <a:tc>
                  <a:txBody>
                    <a:bodyPr/>
                    <a:lstStyle/>
                    <a:p>
                      <a:pPr algn="ctr" fontAlgn="ctr"/>
                      <a:r>
                        <a:rPr lang="en-IN" sz="1400" b="0" i="0" u="none" strike="noStrike">
                          <a:solidFill>
                            <a:srgbClr val="000000"/>
                          </a:solidFill>
                          <a:effectLst/>
                          <a:latin typeface="Calibri"/>
                        </a:rPr>
                        <a:t>35.75%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18.64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536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Besa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Ujwal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37,82,738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24.47%</a:t>
                      </a:r>
                    </a:p>
                  </a:txBody>
                  <a:tcPr marL="9525" marR="9525" marT="9525" marB="0" anchor="ctr"/>
                </a:tc>
                <a:tc>
                  <a:txBody>
                    <a:bodyPr/>
                    <a:lstStyle/>
                    <a:p>
                      <a:pPr algn="ctr" fontAlgn="ctr"/>
                      <a:r>
                        <a:rPr lang="en-IN" sz="1400" b="0" i="0" u="none" strike="noStrike">
                          <a:solidFill>
                            <a:srgbClr val="000000"/>
                          </a:solidFill>
                          <a:effectLst/>
                          <a:latin typeface="Calibri"/>
                        </a:rPr>
                        <a:t>18.65%</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7.06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537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1,47,99,951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10.27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Krushnanpur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Nadim Kadir Sheikh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97,65,147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Ujwal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76,23,489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12.43%</a:t>
                      </a:r>
                    </a:p>
                  </a:txBody>
                  <a:tcPr marL="9525" marR="9525" marT="9525" marB="0" anchor="ctr"/>
                </a:tc>
                <a:tc>
                  <a:txBody>
                    <a:bodyPr/>
                    <a:lstStyle/>
                    <a:p>
                      <a:pPr algn="ctr" fontAlgn="ctr"/>
                      <a:r>
                        <a:rPr lang="en-IN" sz="1400" b="0" i="0" u="none" strike="noStrike">
                          <a:solidFill>
                            <a:srgbClr val="000000"/>
                          </a:solidFill>
                          <a:effectLst/>
                          <a:latin typeface="Calibri"/>
                        </a:rPr>
                        <a:t>9.42%</a:t>
                      </a:r>
                    </a:p>
                  </a:txBody>
                  <a:tcPr marL="9525" marR="9525" marT="9525" marB="0" anchor="ctr"/>
                </a:tc>
                <a:tc>
                  <a:txBody>
                    <a:bodyPr/>
                    <a:lstStyle/>
                    <a:p>
                      <a:pPr algn="ctr" fontAlgn="ctr"/>
                      <a:r>
                        <a:rPr lang="en-IN" sz="1400" b="0" i="0" u="none" strike="noStrike">
                          <a:solidFill>
                            <a:srgbClr val="000000"/>
                          </a:solidFill>
                          <a:effectLst/>
                          <a:latin typeface="Calibri"/>
                        </a:rPr>
                        <a:t>7.18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Somnala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18,10,985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Welabai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Kasabe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37,76,150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Kawadashi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Damu More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21,15,282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Kayar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Arun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42,47,913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Nimbala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45,74,158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Murdhoni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35,79,642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1,35,53,313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711582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2769038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547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Ghonsa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96,21,954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548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1,08,70,855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549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Palsoni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60,34,451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550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Niwali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Damu More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22,84,001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551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Taroda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There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22,85,275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Gowari (P)</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Vikas Deshattiwar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68,25,646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Bramhani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21,40,093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Sakhara (Kol)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39,96,014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 B. Infra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71,35,161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35,51,961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Chikhalgaon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3,20,36,403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Yavatmal</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Yavatmal</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Dighori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57,55,914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50.29%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28.95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Pimpri(Buti)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 R Nalamwar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49,15,149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47.76%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23.48</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052084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06696227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560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Ghatana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Vinaysagar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62,56,107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28.06%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17.55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561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Barbada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30,54,202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45.61%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13.93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562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43,37,095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40.88%</a:t>
                      </a:r>
                    </a:p>
                  </a:txBody>
                  <a:tcPr marL="9525" marR="9525" marT="9525" marB="0" anchor="ctr"/>
                </a:tc>
                <a:tc>
                  <a:txBody>
                    <a:bodyPr/>
                    <a:lstStyle/>
                    <a:p>
                      <a:pPr algn="ctr" fontAlgn="ctr"/>
                      <a:r>
                        <a:rPr lang="en-IN" sz="1400" b="0" i="0" u="none" strike="noStrike">
                          <a:solidFill>
                            <a:srgbClr val="000000"/>
                          </a:solidFill>
                          <a:effectLst/>
                          <a:latin typeface="Calibri"/>
                        </a:rPr>
                        <a:t>16.15%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7.00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563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Umartha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57,09,090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35.70%</a:t>
                      </a:r>
                    </a:p>
                  </a:txBody>
                  <a:tcPr marL="9525" marR="9525" marT="9525" marB="0" anchor="ctr"/>
                </a:tc>
                <a:tc>
                  <a:txBody>
                    <a:bodyPr/>
                    <a:lstStyle/>
                    <a:p>
                      <a:pPr algn="ctr" fontAlgn="ctr"/>
                      <a:r>
                        <a:rPr lang="en-IN" sz="1400" b="0" i="0" u="none" strike="noStrike">
                          <a:solidFill>
                            <a:srgbClr val="000000"/>
                          </a:solidFill>
                          <a:effectLst/>
                          <a:latin typeface="Calibri"/>
                        </a:rPr>
                        <a:t>27.37%</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15.62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564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Dhanora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49,10,348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28.94%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14.21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Bechkheda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80,46,556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14.24%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11.46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Sukali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Kishaor Marotrao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35,31,198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Salod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Anurag Mantri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77,63,774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23.36%</a:t>
                      </a:r>
                    </a:p>
                  </a:txBody>
                  <a:tcPr marL="9525" marR="9525" marT="9525" marB="0" anchor="ctr"/>
                </a:tc>
                <a:tc>
                  <a:txBody>
                    <a:bodyPr/>
                    <a:lstStyle/>
                    <a:p>
                      <a:pPr algn="ctr" fontAlgn="ctr"/>
                      <a:r>
                        <a:rPr lang="en-IN" sz="1400" b="0" i="0" u="none" strike="noStrike">
                          <a:solidFill>
                            <a:srgbClr val="000000"/>
                          </a:solidFill>
                          <a:effectLst/>
                          <a:latin typeface="Calibri"/>
                        </a:rPr>
                        <a:t>11.39%</a:t>
                      </a:r>
                    </a:p>
                  </a:txBody>
                  <a:tcPr marL="9525" marR="9525" marT="9525" marB="0" anchor="ctr"/>
                </a:tc>
                <a:tc>
                  <a:txBody>
                    <a:bodyPr/>
                    <a:lstStyle/>
                    <a:p>
                      <a:pPr algn="ctr" fontAlgn="ctr"/>
                      <a:r>
                        <a:rPr lang="en-IN" sz="1400" b="0" i="0" u="none" strike="noStrike">
                          <a:solidFill>
                            <a:srgbClr val="000000"/>
                          </a:solidFill>
                          <a:effectLst/>
                          <a:latin typeface="Calibri"/>
                        </a:rPr>
                        <a:t>8.84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Khalora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Sarokh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8,42,360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Sakur &amp; Heti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41,12,575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17.88%</a:t>
                      </a:r>
                    </a:p>
                  </a:txBody>
                  <a:tcPr marL="9525" marR="9525" marT="9525" marB="0" anchor="ctr"/>
                </a:tc>
                <a:tc>
                  <a:txBody>
                    <a:bodyPr/>
                    <a:lstStyle/>
                    <a:p>
                      <a:pPr algn="ctr" fontAlgn="ctr"/>
                      <a:r>
                        <a:rPr lang="en-IN" sz="1400" b="0" i="0" u="none" strike="noStrike">
                          <a:solidFill>
                            <a:srgbClr val="000000"/>
                          </a:solidFill>
                          <a:effectLst/>
                          <a:latin typeface="Calibri"/>
                        </a:rPr>
                        <a:t>8.31%</a:t>
                      </a:r>
                    </a:p>
                  </a:txBody>
                  <a:tcPr marL="9525" marR="9525" marT="9525" marB="0" anchor="ctr"/>
                </a:tc>
                <a:tc>
                  <a:txBody>
                    <a:bodyPr/>
                    <a:lstStyle/>
                    <a:p>
                      <a:pPr algn="ctr" fontAlgn="ctr"/>
                      <a:r>
                        <a:rPr lang="en-IN" sz="1400" b="0" i="0" u="none" strike="noStrike">
                          <a:solidFill>
                            <a:srgbClr val="000000"/>
                          </a:solidFill>
                          <a:effectLst/>
                          <a:latin typeface="Calibri"/>
                        </a:rPr>
                        <a:t>3.42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51,26,921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11.93%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6.12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Tekadi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30,67,664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Chandrashekhar Dudhe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35,51,395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Kamathwada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43,53,914</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70628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2384145421"/>
              </p:ext>
            </p:extLst>
          </p:nvPr>
        </p:nvGraphicFramePr>
        <p:xfrm>
          <a:off x="373109" y="1129665"/>
          <a:ext cx="11470547" cy="5629216"/>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rtl="0" fontAlgn="ctr"/>
                      <a:r>
                        <a:rPr lang="en-IN" sz="1400" b="1" dirty="0" err="1">
                          <a:effectLst/>
                          <a:latin typeface="Calibri" panose="020F0502020204030204" pitchFamily="34" charset="0"/>
                        </a:rPr>
                        <a:t>Arni</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50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rtl="0" fontAlgn="ctr"/>
                      <a:r>
                        <a:rPr lang="en-IN" sz="1400" b="1" dirty="0" err="1">
                          <a:effectLst/>
                          <a:latin typeface="Calibri" panose="020F0502020204030204" pitchFamily="34" charset="0"/>
                        </a:rPr>
                        <a:t>Babhulgaon</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5913">
                <a:tc rowSpan="2">
                  <a:txBody>
                    <a:bodyPr/>
                    <a:lstStyle/>
                    <a:p>
                      <a:pPr algn="ctr" rtl="0" fontAlgn="ctr"/>
                      <a:r>
                        <a:rPr lang="en-IN" sz="1400" b="1" dirty="0" err="1">
                          <a:effectLst/>
                          <a:latin typeface="Calibri" panose="020F0502020204030204" pitchFamily="34" charset="0"/>
                        </a:rPr>
                        <a:t>Darwha</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5913">
                <a:tc rowSpan="2">
                  <a:txBody>
                    <a:bodyPr/>
                    <a:lstStyle/>
                    <a:p>
                      <a:pPr algn="ctr" rtl="0" fontAlgn="ctr"/>
                      <a:r>
                        <a:rPr lang="en-IN" sz="1400" b="1" dirty="0" err="1">
                          <a:effectLst/>
                          <a:latin typeface="Calibri" panose="020F0502020204030204" pitchFamily="34" charset="0"/>
                        </a:rPr>
                        <a:t>Digras</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5913">
                <a:tc rowSpan="2">
                  <a:txBody>
                    <a:bodyPr/>
                    <a:lstStyle/>
                    <a:p>
                      <a:pPr algn="ctr" rtl="0" fontAlgn="ctr"/>
                      <a:r>
                        <a:rPr lang="en-IN" sz="1400" b="1" dirty="0" err="1">
                          <a:effectLst/>
                          <a:latin typeface="Calibri" panose="020F0502020204030204" pitchFamily="34" charset="0"/>
                        </a:rPr>
                        <a:t>Ghatanji</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5913">
                <a:tc rowSpan="2">
                  <a:txBody>
                    <a:bodyPr/>
                    <a:lstStyle/>
                    <a:p>
                      <a:pPr algn="ctr" rtl="0" fontAlgn="ctr"/>
                      <a:r>
                        <a:rPr lang="en-IN" sz="1400" b="1" dirty="0" err="1">
                          <a:effectLst/>
                          <a:latin typeface="Calibri" panose="020F0502020204030204" pitchFamily="34" charset="0"/>
                        </a:rPr>
                        <a:t>Kalamb</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45913">
                <a:tc rowSpan="2">
                  <a:txBody>
                    <a:bodyPr/>
                    <a:lstStyle/>
                    <a:p>
                      <a:pPr algn="ctr" rtl="0" fontAlgn="ctr"/>
                      <a:r>
                        <a:rPr lang="en-IN" sz="1400" b="1" dirty="0" err="1">
                          <a:effectLst/>
                          <a:latin typeface="Calibri" panose="020F0502020204030204" pitchFamily="34" charset="0"/>
                        </a:rPr>
                        <a:t>Kelapur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8007037"/>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9192778"/>
                  </a:ext>
                </a:extLst>
              </a:tr>
            </a:tbl>
          </a:graphicData>
        </a:graphic>
      </p:graphicFrame>
    </p:spTree>
    <p:extLst>
      <p:ext uri="{BB962C8B-B14F-4D97-AF65-F5344CB8AC3E}">
        <p14:creationId xmlns:p14="http://schemas.microsoft.com/office/powerpoint/2010/main" val="2541735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6093738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574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Malmhasola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Bramhankar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47,49,671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11.15%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5.29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575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Murzadi Chinch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 J. Sharma &amp;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1,12,02,753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576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U. Nalamwar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77,46,337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11.36%</a:t>
                      </a:r>
                    </a:p>
                  </a:txBody>
                  <a:tcPr marL="9525" marR="9525" marT="9525" marB="0" anchor="ctr"/>
                </a:tc>
                <a:tc>
                  <a:txBody>
                    <a:bodyPr/>
                    <a:lstStyle/>
                    <a:p>
                      <a:pPr algn="ctr" fontAlgn="ctr"/>
                      <a:r>
                        <a:rPr lang="en-IN" sz="1400" b="0" i="0" u="none" strike="noStrike">
                          <a:solidFill>
                            <a:srgbClr val="000000"/>
                          </a:solidFill>
                          <a:effectLst/>
                          <a:latin typeface="Calibri"/>
                        </a:rPr>
                        <a:t>4.68%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3.62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577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Dharamgaon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Helal Manir Nasiruddin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53,10,531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578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Yelabara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Abhijit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39,44,448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Chandrashekhar Dudhe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38,10,220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Wasim Sayyed Latif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54,41,549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1,08,86,230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Lasina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Warate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11,06,369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 Nagar Rui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75,31,567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Bramhankar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41,86,357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Sarokh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51,55,849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Khairgaon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Arun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31,10,797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476188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3856556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a:solidFill>
                            <a:srgbClr val="000000"/>
                          </a:solidFill>
                          <a:effectLst/>
                          <a:latin typeface="Calibri"/>
                        </a:rPr>
                        <a:t>588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Tiwasa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 J. Sharma &amp;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1,03,92,294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589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Dorli Yavatmal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Jain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64,08,176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590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 J. Sharma &amp;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1,72,92,465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591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Rohatek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48,49,438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592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Warud Iz</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55,16,219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593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Chaudhara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59,25,943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Sawargad &amp; Heti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Bramhankar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74,02,033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Bhambraja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Abhijit Dakhore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60,51,941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Khairgaon Yavatmal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33,34,756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Vikram Khare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95,07,128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Murzadi Lal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Ravindra Huse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72,24,322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Jamb</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95,85,640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Baradtanda&amp; Bhosa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Anurag Mantri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40,64,013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Chinchbardi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44,10,770</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136211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37523846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602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66,80,150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gridSpan="9">
                  <a:txBody>
                    <a:bodyPr/>
                    <a:lstStyle/>
                    <a:p>
                      <a:pPr algn="ctr" fontAlgn="ctr"/>
                      <a:r>
                        <a:rPr lang="en-US" sz="1400" b="1" i="0" u="none" strike="noStrike" dirty="0">
                          <a:solidFill>
                            <a:schemeClr val="tx1"/>
                          </a:solidFill>
                          <a:effectLst/>
                          <a:latin typeface="Calibri" panose="020F0502020204030204" pitchFamily="34" charset="0"/>
                          <a:cs typeface="Calibri" panose="020F0502020204030204" pitchFamily="34" charset="0"/>
                        </a:rPr>
                        <a:t>Zari </a:t>
                      </a:r>
                      <a:r>
                        <a:rPr lang="en-US" sz="1400" b="1" i="0" u="none" strike="noStrike" dirty="0" err="1">
                          <a:solidFill>
                            <a:schemeClr val="tx1"/>
                          </a:solidFill>
                          <a:effectLst/>
                          <a:latin typeface="Calibri" panose="020F0502020204030204" pitchFamily="34" charset="0"/>
                          <a:cs typeface="Calibri" panose="020F0502020204030204" pitchFamily="34" charset="0"/>
                        </a:rPr>
                        <a:t>Jamni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chemeClr val="tx1"/>
                          </a:solidFill>
                          <a:effectLst/>
                          <a:latin typeface="Calibri" panose="020F0502020204030204" pitchFamily="34" charset="0"/>
                          <a:cs typeface="Calibri" panose="020F0502020204030204" pitchFamily="34" charset="0"/>
                        </a:rPr>
                        <a:t>Zari </a:t>
                      </a:r>
                      <a:r>
                        <a:rPr lang="en-US" sz="1400" b="0" i="0" u="none" strike="noStrike" dirty="0" err="1">
                          <a:solidFill>
                            <a:schemeClr val="tx1"/>
                          </a:solidFill>
                          <a:effectLst/>
                          <a:latin typeface="Calibri" panose="020F0502020204030204" pitchFamily="34" charset="0"/>
                          <a:cs typeface="Calibri" panose="020F0502020204030204" pitchFamily="34" charset="0"/>
                        </a:rPr>
                        <a:t>Jamni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604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Khadki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71,22,062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64.25%</a:t>
                      </a:r>
                    </a:p>
                  </a:txBody>
                  <a:tcPr marL="9525" marR="9525" marT="9525" marB="0" anchor="ctr"/>
                </a:tc>
                <a:tc>
                  <a:txBody>
                    <a:bodyPr/>
                    <a:lstStyle/>
                    <a:p>
                      <a:pPr algn="ctr" fontAlgn="ctr"/>
                      <a:r>
                        <a:rPr lang="en-IN" sz="1400" b="0" i="0" u="none" strike="noStrike">
                          <a:solidFill>
                            <a:srgbClr val="000000"/>
                          </a:solidFill>
                          <a:effectLst/>
                          <a:latin typeface="Calibri"/>
                        </a:rPr>
                        <a:t>43.50%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30.98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605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Vinaysagar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93,94,304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27.35%</a:t>
                      </a:r>
                    </a:p>
                  </a:txBody>
                  <a:tcPr marL="9525" marR="9525" marT="9525" marB="0" anchor="ctr"/>
                </a:tc>
                <a:tc>
                  <a:txBody>
                    <a:bodyPr/>
                    <a:lstStyle/>
                    <a:p>
                      <a:pPr algn="ctr" fontAlgn="ctr"/>
                      <a:r>
                        <a:rPr lang="en-IN" sz="1400" b="0" i="0" u="none" strike="noStrike">
                          <a:solidFill>
                            <a:srgbClr val="000000"/>
                          </a:solidFill>
                          <a:effectLst/>
                          <a:latin typeface="Calibri"/>
                        </a:rPr>
                        <a:t>21.80%</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20.48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606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Yedashi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Kucheriya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9,91,023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607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Vikas Deshattiwar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24,99,861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Mahadapur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 Pancholi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31,36,838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10.27%</a:t>
                      </a:r>
                    </a:p>
                  </a:txBody>
                  <a:tcPr marL="9525" marR="9525" marT="9525" marB="0" anchor="ctr"/>
                </a:tc>
                <a:tc>
                  <a:txBody>
                    <a:bodyPr/>
                    <a:lstStyle/>
                    <a:p>
                      <a:pPr algn="ctr" fontAlgn="ctr"/>
                      <a:r>
                        <a:rPr lang="en-IN" sz="1400" b="0" i="0" u="none" strike="noStrike">
                          <a:solidFill>
                            <a:srgbClr val="000000"/>
                          </a:solidFill>
                          <a:effectLst/>
                          <a:latin typeface="Calibri"/>
                        </a:rPr>
                        <a:t>7.68%</a:t>
                      </a:r>
                    </a:p>
                  </a:txBody>
                  <a:tcPr marL="9525" marR="9525" marT="9525" marB="0" anchor="ctr"/>
                </a:tc>
                <a:tc>
                  <a:txBody>
                    <a:bodyPr/>
                    <a:lstStyle/>
                    <a:p>
                      <a:pPr algn="ctr" fontAlgn="ctr"/>
                      <a:r>
                        <a:rPr lang="en-IN" sz="1400" b="0" i="0" u="none" strike="noStrike">
                          <a:solidFill>
                            <a:srgbClr val="000000"/>
                          </a:solidFill>
                          <a:effectLst/>
                          <a:latin typeface="Calibri"/>
                        </a:rPr>
                        <a:t>2.41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Pendhari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Vaibhav Jittewar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68,60,779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Bailampur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Prajyot Yenpotulwar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30,40,181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Digras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Nikhil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42,16,820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Pimparadtal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Prajyot Yetpotulwar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20,97,906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Mulgavhan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Sohail Ashraf Ayyub Baig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33,02,859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Nimbadevi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Akshay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90,84,625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92,21,970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656601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85941176"/>
              </p:ext>
            </p:extLst>
          </p:nvPr>
        </p:nvGraphicFramePr>
        <p:xfrm>
          <a:off x="497929" y="1706369"/>
          <a:ext cx="11196139" cy="332369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616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Matharjun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Pranayrao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63,13,901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617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Ardhawan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Nikhil Maske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53,96,159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618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Kharbada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Nikhil Klae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37,94,679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619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Mandawa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1,04,75,085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620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Bopapur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Imran Gafar Shaikh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22,25,183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621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Sindhi Wadhona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40,44,989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Dabha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Piyush Gandhewar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60,59,459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1,77,45,341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Adakoli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Tupat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47,32,480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Aheralli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88,72,689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bl>
          </a:graphicData>
        </a:graphic>
      </p:graphicFrame>
    </p:spTree>
    <p:extLst>
      <p:ext uri="{BB962C8B-B14F-4D97-AF65-F5344CB8AC3E}">
        <p14:creationId xmlns:p14="http://schemas.microsoft.com/office/powerpoint/2010/main" val="1096806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4750874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Arni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Arni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dirty="0">
                          <a:solidFill>
                            <a:srgbClr val="000000"/>
                          </a:solidFill>
                          <a:effectLst/>
                          <a:latin typeface="Calibri"/>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Donwada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11,55,739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99.11%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11.45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453108">
                <a:tc>
                  <a:txBody>
                    <a:bodyPr/>
                    <a:lstStyle/>
                    <a:p>
                      <a:pPr algn="ctr" fontAlgn="ctr"/>
                      <a:r>
                        <a:rPr lang="en-IN" sz="1400" b="0" i="0" u="none" strike="noStrike" dirty="0">
                          <a:solidFill>
                            <a:srgbClr val="000000"/>
                          </a:solidFill>
                          <a:effectLst/>
                          <a:latin typeface="Calibri"/>
                        </a:rPr>
                        <a:t>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Kurha Talani(Tanda)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Vishwas Bavane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27,10,455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53108">
                <a:tc>
                  <a:txBody>
                    <a:bodyPr/>
                    <a:lstStyle/>
                    <a:p>
                      <a:pPr algn="ctr" fontAlgn="ctr"/>
                      <a:r>
                        <a:rPr lang="en-IN" sz="1400" b="0" i="0" u="none" strike="noStrike" dirty="0">
                          <a:solidFill>
                            <a:srgbClr val="000000"/>
                          </a:solidFill>
                          <a:effectLst/>
                          <a:latin typeface="Calibr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Shivar Tanda (Palshi)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Vishwas Bavane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19,01,649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Babhulgaon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Babhulgaon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Sankalp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11,82,036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Zola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8,26,949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Darwha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Darwha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Dhawalsar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7,91,696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96.96%</a:t>
                      </a:r>
                    </a:p>
                  </a:txBody>
                  <a:tcPr marL="9525" marR="9525" marT="9525" marB="0" anchor="ctr"/>
                </a:tc>
                <a:tc>
                  <a:txBody>
                    <a:bodyPr/>
                    <a:lstStyle/>
                    <a:p>
                      <a:pPr algn="ctr" fontAlgn="ctr"/>
                      <a:r>
                        <a:rPr lang="en-IN" sz="1400" b="0" i="0" u="none" strike="noStrike">
                          <a:solidFill>
                            <a:srgbClr val="000000"/>
                          </a:solidFill>
                          <a:effectLst/>
                          <a:latin typeface="Calibri"/>
                        </a:rPr>
                        <a:t>90.40%</a:t>
                      </a:r>
                    </a:p>
                  </a:txBody>
                  <a:tcPr marL="9525" marR="9525" marT="9525" marB="0" anchor="ctr"/>
                </a:tc>
                <a:tc>
                  <a:txBody>
                    <a:bodyPr/>
                    <a:lstStyle/>
                    <a:p>
                      <a:pPr algn="ctr" fontAlgn="ctr"/>
                      <a:r>
                        <a:rPr lang="en-IN" sz="1400" b="0" i="0" u="none" strike="noStrike">
                          <a:solidFill>
                            <a:srgbClr val="000000"/>
                          </a:solidFill>
                          <a:effectLst/>
                          <a:latin typeface="Calibri"/>
                        </a:rPr>
                        <a:t>7.16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Mangla Iz</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Gaurav Jaware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57,00,021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Sangalwadi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61,14,146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Digras</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Digras</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17,15,226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Sakhari (Koluri)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Kalalkar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30,73,453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4646755"/>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a:txBody>
                    <a:bodyPr/>
                    <a:lstStyle/>
                    <a:p>
                      <a:pPr algn="ctr" fontAlgn="ctr"/>
                      <a:r>
                        <a:rPr lang="en-IN" sz="1400" b="0" i="0" u="none" strike="noStrike">
                          <a:solidFill>
                            <a:srgbClr val="000000"/>
                          </a:solidFill>
                          <a:effectLst/>
                          <a:latin typeface="Calibri"/>
                        </a:rPr>
                        <a:t>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Anadwadi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Rushabh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33,66,995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a:solidFill>
                            <a:srgbClr val="000000"/>
                          </a:solidFill>
                          <a:effectLst/>
                          <a:latin typeface="Calibri"/>
                        </a:rPr>
                        <a:t>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Sakhari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Azhar Khan Naseer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73,07,669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88371">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Ghatanji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Ghatanji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solidFill>
                      <a:schemeClr val="bg2"/>
                    </a:solidFill>
                  </a:tcPr>
                </a:tc>
                <a:tc hMerge="1">
                  <a:txBody>
                    <a:bodyPr/>
                    <a:lstStyle/>
                    <a:p>
                      <a:pPr algn="ctr" fontAlgn="ct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IN" sz="1400" b="1" i="0" u="none" strike="noStrike" dirty="0">
                        <a:solidFill>
                          <a:srgbClr val="000000"/>
                        </a:solidFill>
                        <a:effectLst/>
                        <a:latin typeface="Calibri"/>
                      </a:endParaRPr>
                    </a:p>
                  </a:txBody>
                  <a:tcPr marL="9525" marR="9525" marT="9525" marB="0" anchor="ctr">
                    <a:solidFill>
                      <a:schemeClr val="bg2"/>
                    </a:solidFill>
                  </a:tcPr>
                </a:tc>
                <a:tc hMerge="1">
                  <a:txBody>
                    <a:bodyPr/>
                    <a:lstStyle/>
                    <a:p>
                      <a:pPr algn="ctr" fontAlgn="ctr"/>
                      <a:endParaRPr lang="en-IN" sz="1400" b="1" i="0" u="none" strike="noStrike" dirty="0">
                        <a:solidFill>
                          <a:srgbClr val="000000"/>
                        </a:solidFill>
                        <a:effectLst/>
                        <a:latin typeface="Calibri"/>
                      </a:endParaRPr>
                    </a:p>
                  </a:txBody>
                  <a:tcPr marL="9525" marR="9525" marT="9525" marB="0" anchor="ctr">
                    <a:solidFill>
                      <a:schemeClr val="bg2"/>
                    </a:solidFill>
                  </a:tcPr>
                </a:tc>
                <a:extLst>
                  <a:ext uri="{0D108BD9-81ED-4DB2-BD59-A6C34878D82A}">
                    <a16:rowId xmlns:a16="http://schemas.microsoft.com/office/drawing/2014/main" val="672868426"/>
                  </a:ext>
                </a:extLst>
              </a:tr>
              <a:tr h="388371">
                <a:tc>
                  <a:txBody>
                    <a:bodyPr/>
                    <a:lstStyle/>
                    <a:p>
                      <a:pPr algn="ctr" fontAlgn="ctr"/>
                      <a:r>
                        <a:rPr lang="en-IN" sz="1400" b="0" i="0" u="none" strike="noStrike">
                          <a:solidFill>
                            <a:srgbClr val="000000"/>
                          </a:solidFill>
                          <a:effectLst/>
                          <a:latin typeface="Calibri"/>
                        </a:rPr>
                        <a:t>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Wasari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Thote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91,76,274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80.39%</a:t>
                      </a:r>
                    </a:p>
                  </a:txBody>
                  <a:tcPr marL="9525" marR="9525" marT="9525" marB="0" anchor="ctr"/>
                </a:tc>
                <a:tc>
                  <a:txBody>
                    <a:bodyPr/>
                    <a:lstStyle/>
                    <a:p>
                      <a:pPr algn="ctr" fontAlgn="ctr"/>
                      <a:r>
                        <a:rPr lang="en-IN" sz="1400" b="0" i="0" u="none" strike="noStrike">
                          <a:solidFill>
                            <a:srgbClr val="000000"/>
                          </a:solidFill>
                          <a:effectLst/>
                          <a:latin typeface="Calibri"/>
                        </a:rPr>
                        <a:t>80.35%</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73.73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Hiwardhara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37,26,312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64.67%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24.10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Mowada Lahan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 Nalange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24,75,545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Ritesh Nalage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1,04,38,261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33.33%</a:t>
                      </a:r>
                    </a:p>
                  </a:txBody>
                  <a:tcPr marL="9525" marR="9525" marT="9525" marB="0" anchor="ctr"/>
                </a:tc>
                <a:tc>
                  <a:txBody>
                    <a:bodyPr/>
                    <a:lstStyle/>
                    <a:p>
                      <a:pPr algn="ctr" fontAlgn="ctr"/>
                      <a:r>
                        <a:rPr lang="en-IN" sz="1400" b="0" i="0" u="none" strike="noStrike">
                          <a:solidFill>
                            <a:srgbClr val="000000"/>
                          </a:solidFill>
                          <a:effectLst/>
                          <a:latin typeface="Calibri"/>
                        </a:rPr>
                        <a:t>25.99%</a:t>
                      </a:r>
                    </a:p>
                  </a:txBody>
                  <a:tcPr marL="9525" marR="9525" marT="9525" marB="0" anchor="ctr"/>
                </a:tc>
                <a:tc>
                  <a:txBody>
                    <a:bodyPr/>
                    <a:lstStyle/>
                    <a:p>
                      <a:pPr algn="ctr" fontAlgn="ctr"/>
                      <a:r>
                        <a:rPr lang="en-IN" sz="1400" b="0" i="0" u="none" strike="noStrike">
                          <a:solidFill>
                            <a:srgbClr val="000000"/>
                          </a:solidFill>
                          <a:effectLst/>
                          <a:latin typeface="Calibri"/>
                        </a:rPr>
                        <a:t>27.13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Karmana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Sayyed Mujahid Sayyed Nasim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66,33,003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30.09%</a:t>
                      </a:r>
                    </a:p>
                  </a:txBody>
                  <a:tcPr marL="9525" marR="9525" marT="9525" marB="0" anchor="ctr"/>
                </a:tc>
                <a:tc>
                  <a:txBody>
                    <a:bodyPr/>
                    <a:lstStyle/>
                    <a:p>
                      <a:pPr algn="ctr" fontAlgn="ctr"/>
                      <a:r>
                        <a:rPr lang="en-IN" sz="1400" b="0" i="0" u="none" strike="noStrike">
                          <a:solidFill>
                            <a:srgbClr val="000000"/>
                          </a:solidFill>
                          <a:effectLst/>
                          <a:latin typeface="Calibri"/>
                        </a:rPr>
                        <a:t>17.96%</a:t>
                      </a:r>
                    </a:p>
                  </a:txBody>
                  <a:tcPr marL="9525" marR="9525" marT="9525" marB="0" anchor="ctr"/>
                </a:tc>
                <a:tc>
                  <a:txBody>
                    <a:bodyPr/>
                    <a:lstStyle/>
                    <a:p>
                      <a:pPr algn="ctr" fontAlgn="ctr"/>
                      <a:r>
                        <a:rPr lang="en-IN" sz="1400" b="0" i="0" u="none" strike="noStrike">
                          <a:solidFill>
                            <a:srgbClr val="000000"/>
                          </a:solidFill>
                          <a:effectLst/>
                          <a:latin typeface="Calibri"/>
                        </a:rPr>
                        <a:t>11.92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Bandar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13,26,830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Heti Mandwa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11,26,705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Shari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Rachana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22,93,429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70,49,537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Waghu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40,09,527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14140010"/>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6588">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Kalamb</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Kalamb</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01230301"/>
                  </a:ext>
                </a:extLst>
              </a:tr>
              <a:tr h="336588">
                <a:tc>
                  <a:txBody>
                    <a:bodyPr/>
                    <a:lstStyle/>
                    <a:p>
                      <a:pPr algn="ctr" fontAlgn="ctr"/>
                      <a:r>
                        <a:rPr lang="en-IN" sz="1400" b="0" i="0" u="none" strike="noStrike" dirty="0">
                          <a:solidFill>
                            <a:srgbClr val="000000"/>
                          </a:solidFill>
                          <a:effectLst/>
                          <a:latin typeface="Calibri"/>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Mendhala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Dawood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93,99,355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81.55%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76.65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6588">
                <a:tc>
                  <a:txBody>
                    <a:bodyPr/>
                    <a:lstStyle/>
                    <a:p>
                      <a:pPr algn="ctr" fontAlgn="ctr"/>
                      <a:r>
                        <a:rPr lang="en-IN" sz="1400" b="0" i="0" u="none" strike="noStrike">
                          <a:solidFill>
                            <a:srgbClr val="000000"/>
                          </a:solidFill>
                          <a:effectLst/>
                          <a:latin typeface="Calibri"/>
                        </a:rPr>
                        <a:t>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Mangrul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12,74,674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86.01%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10.96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6588">
                <a:tc>
                  <a:txBody>
                    <a:bodyPr/>
                    <a:lstStyle/>
                    <a:p>
                      <a:pPr algn="ctr" fontAlgn="ctr"/>
                      <a:r>
                        <a:rPr lang="en-IN" sz="1400" b="0" i="0" u="none" strike="noStrike">
                          <a:solidFill>
                            <a:srgbClr val="000000"/>
                          </a:solidFill>
                          <a:effectLst/>
                          <a:latin typeface="Calibri"/>
                        </a:rPr>
                        <a:t>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Kalsapur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14,82,284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85.11%</a:t>
                      </a:r>
                    </a:p>
                  </a:txBody>
                  <a:tcPr marL="9525" marR="9525" marT="9525" marB="0" anchor="ctr"/>
                </a:tc>
                <a:tc>
                  <a:txBody>
                    <a:bodyPr/>
                    <a:lstStyle/>
                    <a:p>
                      <a:pPr algn="ctr" fontAlgn="ctr"/>
                      <a:r>
                        <a:rPr lang="en-IN" sz="1400" b="0" i="0" u="none" strike="noStrike">
                          <a:solidFill>
                            <a:srgbClr val="000000"/>
                          </a:solidFill>
                          <a:effectLst/>
                          <a:latin typeface="Calibri"/>
                        </a:rPr>
                        <a:t>84.73%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6588">
                <a:tc>
                  <a:txBody>
                    <a:bodyPr/>
                    <a:lstStyle/>
                    <a:p>
                      <a:pPr algn="ctr" fontAlgn="ctr"/>
                      <a:r>
                        <a:rPr lang="en-IN" sz="1400" b="0" i="0" u="none" strike="noStrike">
                          <a:solidFill>
                            <a:srgbClr val="000000"/>
                          </a:solidFill>
                          <a:effectLst/>
                          <a:latin typeface="Calibri"/>
                        </a:rPr>
                        <a:t>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Mategaon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Anuj Darne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59,20,878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45.71%</a:t>
                      </a:r>
                    </a:p>
                  </a:txBody>
                  <a:tcPr marL="9525" marR="9525" marT="9525" marB="0" anchor="ctr"/>
                </a:tc>
                <a:tc>
                  <a:txBody>
                    <a:bodyPr/>
                    <a:lstStyle/>
                    <a:p>
                      <a:pPr algn="ctr" fontAlgn="ctr"/>
                      <a:r>
                        <a:rPr lang="en-IN" sz="1400" b="0" i="0" u="none" strike="noStrike">
                          <a:solidFill>
                            <a:srgbClr val="000000"/>
                          </a:solidFill>
                          <a:effectLst/>
                          <a:latin typeface="Calibri"/>
                        </a:rPr>
                        <a:t>43.48%</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25.74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6588">
                <a:tc>
                  <a:txBody>
                    <a:bodyPr/>
                    <a:lstStyle/>
                    <a:p>
                      <a:pPr algn="ctr" fontAlgn="ctr"/>
                      <a:r>
                        <a:rPr lang="en-IN" sz="1400" b="0" i="0" u="none" strike="noStrike">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Sankalp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12,74,240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6588">
                <a:tc>
                  <a:txBody>
                    <a:bodyPr/>
                    <a:lstStyle/>
                    <a:p>
                      <a:pPr algn="ctr" fontAlgn="ctr"/>
                      <a:r>
                        <a:rPr lang="en-IN" sz="1400" b="0" i="0" u="none" strike="noStrike">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Aloda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14,36,487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Khudavantpur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Sankalp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9,04,643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Gangadevi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16,46,126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Borjai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Tathe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26,55,413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Tuljapur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Sankalp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7,38,628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Sukli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Vinaysagarrao 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58,82,513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Gangapur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11,29,214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Pangadi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Aras Led Light Industries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10,98,477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Avinash Borkar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1,14,52,825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084213826"/>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63003">
                <a:tc>
                  <a:txBody>
                    <a:bodyPr/>
                    <a:lstStyle/>
                    <a:p>
                      <a:pPr algn="ctr" fontAlgn="ctr"/>
                      <a:r>
                        <a:rPr lang="en-IN" sz="1400" b="0" i="0" u="none" strike="noStrike">
                          <a:solidFill>
                            <a:srgbClr val="000000"/>
                          </a:solidFill>
                          <a:effectLst/>
                          <a:latin typeface="Calibri"/>
                        </a:rPr>
                        <a:t>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Mendhala (Dhangarwadi)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Prasad Kadu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61,17,947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Galamgaon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50,68,590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Husnapur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Rajendra Kawalkar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69,08,743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Hirapur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9,23,602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Sonkhas</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10,00,132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Kelapur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Kelapur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Goddhara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Rohit Bolenwar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43,31,588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Dokhi Mangi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Anil Borale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44,97,380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35.67%</a:t>
                      </a:r>
                    </a:p>
                  </a:txBody>
                  <a:tcPr marL="9525" marR="9525" marT="9525" marB="0" anchor="ctr"/>
                </a:tc>
                <a:tc>
                  <a:txBody>
                    <a:bodyPr/>
                    <a:lstStyle/>
                    <a:p>
                      <a:pPr algn="ctr" fontAlgn="ctr"/>
                      <a:r>
                        <a:rPr lang="en-IN" sz="1400" b="0" i="0" u="none" strike="noStrike">
                          <a:solidFill>
                            <a:srgbClr val="000000"/>
                          </a:solidFill>
                          <a:effectLst/>
                          <a:latin typeface="Calibri"/>
                        </a:rPr>
                        <a:t>32.53%</a:t>
                      </a:r>
                    </a:p>
                  </a:txBody>
                  <a:tcPr marL="9525" marR="9525" marT="9525" marB="0" anchor="ctr"/>
                </a:tc>
                <a:tc>
                  <a:txBody>
                    <a:bodyPr/>
                    <a:lstStyle/>
                    <a:p>
                      <a:pPr algn="ctr" fontAlgn="ctr"/>
                      <a:r>
                        <a:rPr lang="en-IN" sz="1400" b="0" i="0" u="none" strike="noStrike">
                          <a:solidFill>
                            <a:srgbClr val="000000"/>
                          </a:solidFill>
                          <a:effectLst/>
                          <a:latin typeface="Calibri"/>
                        </a:rPr>
                        <a:t>14.63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Sonbari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Sidhdarth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86,74,730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82.39%</a:t>
                      </a:r>
                    </a:p>
                  </a:txBody>
                  <a:tcPr marL="9525" marR="9525" marT="9525" marB="0" anchor="ctr"/>
                </a:tc>
                <a:tc>
                  <a:txBody>
                    <a:bodyPr/>
                    <a:lstStyle/>
                    <a:p>
                      <a:pPr algn="ctr" fontAlgn="ctr"/>
                      <a:r>
                        <a:rPr lang="en-IN" sz="1400" b="0" i="0" u="none" strike="noStrike">
                          <a:solidFill>
                            <a:srgbClr val="000000"/>
                          </a:solidFill>
                          <a:effectLst/>
                          <a:latin typeface="Calibri"/>
                        </a:rPr>
                        <a:t>82.03%</a:t>
                      </a:r>
                    </a:p>
                  </a:txBody>
                  <a:tcPr marL="9525" marR="9525" marT="9525" marB="0" anchor="ctr"/>
                </a:tc>
                <a:tc>
                  <a:txBody>
                    <a:bodyPr/>
                    <a:lstStyle/>
                    <a:p>
                      <a:pPr algn="ctr" fontAlgn="ctr"/>
                      <a:r>
                        <a:rPr lang="en-IN" sz="1400" b="0" i="0" u="none" strike="noStrike">
                          <a:solidFill>
                            <a:srgbClr val="000000"/>
                          </a:solidFill>
                          <a:effectLst/>
                          <a:latin typeface="Calibri"/>
                        </a:rPr>
                        <a:t>71.16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Mahagaon</a:t>
                      </a:r>
                      <a:r>
                        <a:rPr lang="en-US" sz="1400" b="1" i="0" u="none" strike="noStrike" dirty="0">
                          <a:solidFill>
                            <a:srgbClr val="000000"/>
                          </a:solidFill>
                          <a:effectLst/>
                          <a:latin typeface="Calibri" panose="020F0502020204030204" pitchFamily="34" charset="0"/>
                          <a:cs typeface="Calibri" panose="020F0502020204030204" pitchFamily="34" charset="0"/>
                        </a:rPr>
                        <a:t> </a:t>
                      </a:r>
                      <a:r>
                        <a:rPr lang="en-US" sz="1400" b="1" i="0" u="none" strike="noStrike" dirty="0" err="1">
                          <a:solidFill>
                            <a:srgbClr val="000000"/>
                          </a:solidFill>
                          <a:effectLst/>
                          <a:latin typeface="Calibri" panose="020F0502020204030204" pitchFamily="34" charset="0"/>
                          <a:cs typeface="Calibri" panose="020F0502020204030204" pitchFamily="34" charset="0"/>
                        </a:rPr>
                        <a:t>Takula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Mahagaon</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Takula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Wakan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Pankaj Pandharkar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82,60,273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Maregaon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Maregaon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10,99,662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91.56%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10.07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Wabhitkar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40,88,215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71.53%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29.24</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65286553"/>
              </p:ext>
            </p:extLst>
          </p:nvPr>
        </p:nvGraphicFramePr>
        <p:xfrm>
          <a:off x="497929" y="1706369"/>
          <a:ext cx="11196139" cy="5048824"/>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234160">
                <a:tc>
                  <a:txBody>
                    <a:bodyPr/>
                    <a:lstStyle/>
                    <a:p>
                      <a:pPr algn="ctr" fontAlgn="ctr"/>
                      <a:r>
                        <a:rPr lang="en-IN" sz="1400" b="0" i="0" u="none" strike="noStrike">
                          <a:solidFill>
                            <a:srgbClr val="000000"/>
                          </a:solidFill>
                          <a:effectLst/>
                          <a:latin typeface="Calibri"/>
                        </a:rPr>
                        <a:t>48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Ambezari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13,83,555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234160">
                <a:tc>
                  <a:txBody>
                    <a:bodyPr/>
                    <a:lstStyle/>
                    <a:p>
                      <a:pPr algn="ctr" fontAlgn="ctr"/>
                      <a:r>
                        <a:rPr lang="en-IN" sz="1400" b="0" i="0" u="none" strike="noStrike">
                          <a:solidFill>
                            <a:srgbClr val="000000"/>
                          </a:solidFill>
                          <a:effectLst/>
                          <a:latin typeface="Calibri"/>
                        </a:rPr>
                        <a:t>49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Bhambharda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21,35,876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234160">
                <a:tc>
                  <a:txBody>
                    <a:bodyPr/>
                    <a:lstStyle/>
                    <a:p>
                      <a:pPr algn="ctr" fontAlgn="ctr"/>
                      <a:r>
                        <a:rPr lang="en-IN" sz="1400" b="0" i="0" u="none" strike="noStrike">
                          <a:solidFill>
                            <a:srgbClr val="000000"/>
                          </a:solidFill>
                          <a:effectLst/>
                          <a:latin typeface="Calibri"/>
                        </a:rPr>
                        <a:t>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Kanhalgaon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35,57,922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55483">
                <a:tc>
                  <a:txBody>
                    <a:bodyPr/>
                    <a:lstStyle/>
                    <a:p>
                      <a:pPr algn="ctr" fontAlgn="ctr"/>
                      <a:r>
                        <a:rPr lang="en-IN" sz="1400" b="0" i="0" u="none" strike="noStrike">
                          <a:solidFill>
                            <a:srgbClr val="000000"/>
                          </a:solidFill>
                          <a:effectLst/>
                          <a:latin typeface="Calibri"/>
                        </a:rPr>
                        <a:t>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Ghoguldara (Bihadi Pod)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32,42,046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55483">
                <a:tc>
                  <a:txBody>
                    <a:bodyPr/>
                    <a:lstStyle/>
                    <a:p>
                      <a:pPr algn="ctr" fontAlgn="ctr"/>
                      <a:r>
                        <a:rPr lang="en-IN" sz="1400" b="0" i="0" u="none" strike="noStrike">
                          <a:solidFill>
                            <a:srgbClr val="000000"/>
                          </a:solidFill>
                          <a:effectLst/>
                          <a:latin typeface="Calibri"/>
                        </a:rPr>
                        <a:t>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Bori Bu (Kolam Pod)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11,21,281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234160">
                <a:tc>
                  <a:txBody>
                    <a:bodyPr/>
                    <a:lstStyle/>
                    <a:p>
                      <a:pPr algn="ctr" fontAlgn="ctr"/>
                      <a:r>
                        <a:rPr lang="en-IN" sz="1400" b="0" i="0" u="none" strike="noStrike">
                          <a:solidFill>
                            <a:srgbClr val="000000"/>
                          </a:solidFill>
                          <a:effectLst/>
                          <a:latin typeface="Calibri"/>
                        </a:rPr>
                        <a:t>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Kinhala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27,67,402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23416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Durgada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10,53,285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Shrirampur (Babai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Star Solar Solutions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10,92,435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Bhalewadi (Saroda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Marketers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11,88,505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Indiragram (Gargoti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Star Solar Solutions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11,19,252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Indiragram (Bandar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Star Solar Solutions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11,21,095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23416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Imran Gafar Sheikh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22,90,241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Kanhalgaon Gp. Wagaddara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Vikas Deshattiwar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34,69,151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45548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Shrirampur (Dharan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Star Solar Solutions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10,35,137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59819938"/>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Ner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Ner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62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Kharbi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Dinendra Irave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44,40,659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Kapshi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Lakhankumar Lanjewar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25,16,696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Khutafali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Safety Science Autotechnologies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7,74,645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Ajanti Pardhi Beda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Arun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22,22,627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Mozar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Kishor Nagpure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1,03,94,941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Pusad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Pusad</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Nagwadi &amp; Patharwadi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55,79,359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Ralegaon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Ralegaon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Ranod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11,82,412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99.94%</a:t>
                      </a:r>
                    </a:p>
                  </a:txBody>
                  <a:tcPr marL="9525" marR="9525" marT="9525" marB="0" anchor="ctr"/>
                </a:tc>
                <a:tc>
                  <a:txBody>
                    <a:bodyPr/>
                    <a:lstStyle/>
                    <a:p>
                      <a:pPr algn="ctr" fontAlgn="ctr"/>
                      <a:r>
                        <a:rPr lang="en-IN" sz="1400" b="0" i="0" u="none" strike="noStrike">
                          <a:solidFill>
                            <a:srgbClr val="000000"/>
                          </a:solidFill>
                          <a:effectLst/>
                          <a:latin typeface="Calibri"/>
                        </a:rPr>
                        <a:t>88.91%</a:t>
                      </a:r>
                    </a:p>
                  </a:txBody>
                  <a:tcPr marL="9525" marR="9525" marT="9525" marB="0" anchor="ctr"/>
                </a:tc>
                <a:tc>
                  <a:txBody>
                    <a:bodyPr/>
                    <a:lstStyle/>
                    <a:p>
                      <a:pPr algn="ctr" fontAlgn="ctr"/>
                      <a:r>
                        <a:rPr lang="en-IN" sz="1400" b="0" i="0" u="none" strike="noStrike">
                          <a:solidFill>
                            <a:srgbClr val="000000"/>
                          </a:solidFill>
                          <a:effectLst/>
                          <a:latin typeface="Calibri"/>
                        </a:rPr>
                        <a:t>10.51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Rohini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8,55,899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Pimpri (Durg)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1,24,84,580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Gadeghat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Wardhman Interprises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10,20,507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Dhavane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82,28,919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98342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2134779646"/>
              </p:ext>
            </p:extLst>
          </p:nvPr>
        </p:nvGraphicFramePr>
        <p:xfrm>
          <a:off x="373109" y="1129665"/>
          <a:ext cx="11470547" cy="5629216"/>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rtl="0" fontAlgn="ctr"/>
                      <a:r>
                        <a:rPr lang="en-IN" sz="1400" b="1" dirty="0" err="1">
                          <a:effectLst/>
                          <a:latin typeface="Calibri" panose="020F0502020204030204" pitchFamily="34" charset="0"/>
                        </a:rPr>
                        <a:t>Mahagaon</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rtl="0" fontAlgn="b"/>
                      <a:r>
                        <a:rPr lang="en-IN" sz="1400" b="1" dirty="0" err="1">
                          <a:effectLst/>
                          <a:latin typeface="Calibri" panose="020F0502020204030204" pitchFamily="34" charset="0"/>
                        </a:rPr>
                        <a:t>Maregaon</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5913">
                <a:tc rowSpan="2">
                  <a:txBody>
                    <a:bodyPr/>
                    <a:lstStyle/>
                    <a:p>
                      <a:pPr algn="ctr" rtl="0" fontAlgn="b"/>
                      <a:r>
                        <a:rPr lang="en-IN" sz="1400" b="1" dirty="0" err="1">
                          <a:effectLst/>
                          <a:latin typeface="Calibri" panose="020F0502020204030204" pitchFamily="34" charset="0"/>
                        </a:rPr>
                        <a:t>Ner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5913">
                <a:tc rowSpan="2">
                  <a:txBody>
                    <a:bodyPr/>
                    <a:lstStyle/>
                    <a:p>
                      <a:pPr algn="ctr" rtl="0" fontAlgn="b"/>
                      <a:r>
                        <a:rPr lang="en-IN" sz="1400" b="1" dirty="0" err="1">
                          <a:effectLst/>
                          <a:latin typeface="Calibri" panose="020F0502020204030204" pitchFamily="34" charset="0"/>
                        </a:rPr>
                        <a:t>Pusad</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5913">
                <a:tc rowSpan="2">
                  <a:txBody>
                    <a:bodyPr/>
                    <a:lstStyle/>
                    <a:p>
                      <a:pPr algn="ctr" rtl="0" fontAlgn="b"/>
                      <a:r>
                        <a:rPr lang="en-IN" sz="1400" b="1" dirty="0" err="1">
                          <a:effectLst/>
                          <a:latin typeface="Calibri" panose="020F0502020204030204" pitchFamily="34" charset="0"/>
                        </a:rPr>
                        <a:t>Ralegaon</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5913">
                <a:tc rowSpan="2">
                  <a:txBody>
                    <a:bodyPr/>
                    <a:lstStyle/>
                    <a:p>
                      <a:pPr algn="ctr" rtl="0" fontAlgn="b"/>
                      <a:r>
                        <a:rPr lang="en-IN" sz="1400" b="1" dirty="0" err="1">
                          <a:effectLst/>
                          <a:latin typeface="Calibri" panose="020F0502020204030204" pitchFamily="34" charset="0"/>
                        </a:rPr>
                        <a:t>Umarkhed</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64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45913">
                <a:tc rowSpan="2">
                  <a:txBody>
                    <a:bodyPr/>
                    <a:lstStyle/>
                    <a:p>
                      <a:pPr algn="ctr" rtl="0" fontAlgn="b"/>
                      <a:r>
                        <a:rPr lang="en-IN" sz="1400" b="1" dirty="0">
                          <a:effectLst/>
                          <a:latin typeface="Calibri" panose="020F0502020204030204" pitchFamily="34" charset="0"/>
                        </a:rPr>
                        <a:t>Wani</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8007037"/>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9192778"/>
                  </a:ext>
                </a:extLst>
              </a:tr>
            </a:tbl>
          </a:graphicData>
        </a:graphic>
      </p:graphicFrame>
    </p:spTree>
    <p:extLst>
      <p:ext uri="{BB962C8B-B14F-4D97-AF65-F5344CB8AC3E}">
        <p14:creationId xmlns:p14="http://schemas.microsoft.com/office/powerpoint/2010/main" val="28426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138085112"/>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Tathe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63,78,900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Takli (Chi)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Bin Doud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65,10,466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75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Sanjaykumar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25,37,035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76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Mengapur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Sanjaykumar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26,82,092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77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Khaigaon(Ekurli)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Vaibhav Jiddewar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53,38,835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Aapti(R)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Atulkumar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60,89,689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Eklara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Anuj Darane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70,66,276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Umarkhed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Umarkhed</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Anantwadi Ninganur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Bhattad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37,17,278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Wani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Wani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Junad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16,72,667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Deurwada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12,60,301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Jugad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Mahankalpur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Tukaramji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49,83,538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59.57%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29.69</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085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120127859"/>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Saidabad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Nadim Kadir Shaikh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26,41,722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Chendakapur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28,70,635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87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Lathi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22,52,995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63003">
                <a:tc>
                  <a:txBody>
                    <a:bodyPr/>
                    <a:lstStyle/>
                    <a:p>
                      <a:pPr algn="ctr" fontAlgn="ctr"/>
                      <a:r>
                        <a:rPr lang="en-IN" sz="1400" b="0" i="0" u="none" strike="noStrike">
                          <a:solidFill>
                            <a:srgbClr val="000000"/>
                          </a:solidFill>
                          <a:effectLst/>
                          <a:latin typeface="Calibri"/>
                        </a:rPr>
                        <a:t>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Hanumannagar (Yenak)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57,18,605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89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52,05,271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90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Zarpat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Oxylife Technology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28,90,076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Borgan (P)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There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42,83,079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Gowari (K)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Punam Akolwar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26,36,658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Parsoda(Palsoni)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 Nakshane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34,56,025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Sawangi (New)</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Damu More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36,68,389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Siddhesha Organic Energy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10,38,615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Parsoda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Manish Sheraje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36,76,488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Pohana (Bhurki)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Imran Gafar Sheikh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28,49,721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Keshavnagar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Vilas Nikhade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14,72,557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01556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0512166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Majara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Oxylife Technology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47,91,680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100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Bhurki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Khade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40,26,308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101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Kurai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Abhishek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61,54,920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102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Vilas Deshattiwar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42,33,693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Yavatmal</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Yavatmal</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103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Echori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61,04,442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41.14%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25.12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Sankalp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7,35,760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Marthad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27,64,539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21.43%</a:t>
                      </a:r>
                    </a:p>
                  </a:txBody>
                  <a:tcPr marL="9525" marR="9525" marT="9525" marB="0" anchor="ctr"/>
                </a:tc>
                <a:tc>
                  <a:txBody>
                    <a:bodyPr/>
                    <a:lstStyle/>
                    <a:p>
                      <a:pPr algn="ctr" fontAlgn="ctr"/>
                      <a:r>
                        <a:rPr lang="en-IN" sz="1400" b="0" i="0" u="none" strike="noStrike">
                          <a:solidFill>
                            <a:srgbClr val="000000"/>
                          </a:solidFill>
                          <a:effectLst/>
                          <a:latin typeface="Calibri"/>
                        </a:rPr>
                        <a:t>16.94%</a:t>
                      </a:r>
                    </a:p>
                  </a:txBody>
                  <a:tcPr marL="9525" marR="9525" marT="9525" marB="0" anchor="ctr"/>
                </a:tc>
                <a:tc>
                  <a:txBody>
                    <a:bodyPr/>
                    <a:lstStyle/>
                    <a:p>
                      <a:pPr algn="ctr" fontAlgn="ctr"/>
                      <a:r>
                        <a:rPr lang="en-IN" sz="1400" b="0" i="0" u="none" strike="noStrike">
                          <a:solidFill>
                            <a:srgbClr val="000000"/>
                          </a:solidFill>
                          <a:effectLst/>
                          <a:latin typeface="Calibri"/>
                        </a:rPr>
                        <a:t>4.68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Narkund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 Hingaspure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42,84,939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20.40%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Hatola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Safety Science Autotechnologies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75,38,903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Zari </a:t>
                      </a:r>
                      <a:r>
                        <a:rPr lang="en-US" sz="1400" b="1" i="0" u="none" strike="noStrike" dirty="0" err="1">
                          <a:solidFill>
                            <a:srgbClr val="000000"/>
                          </a:solidFill>
                          <a:effectLst/>
                          <a:latin typeface="Calibri" panose="020F0502020204030204" pitchFamily="34" charset="0"/>
                          <a:cs typeface="Calibri" panose="020F0502020204030204" pitchFamily="34" charset="0"/>
                        </a:rPr>
                        <a:t>Jamni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Zari </a:t>
                      </a:r>
                      <a:r>
                        <a:rPr lang="en-US" sz="1400" b="0" i="0" u="none" strike="noStrike" dirty="0" err="1">
                          <a:solidFill>
                            <a:srgbClr val="000000"/>
                          </a:solidFill>
                          <a:effectLst/>
                          <a:latin typeface="Calibri" panose="020F0502020204030204" pitchFamily="34" charset="0"/>
                          <a:cs typeface="Calibri" panose="020F0502020204030204" pitchFamily="34" charset="0"/>
                        </a:rPr>
                        <a:t>Jamni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Dabhadi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There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41,85,562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54.38%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22.76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Piwardol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64,78,292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60.17%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38.98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Khatera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Kunal There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58,28,717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44.44%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25.90</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82835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25215525"/>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Shiv Pod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Rushika Marketing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22,09,316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Surla (Salai Pod)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Rushika Marketing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10,58,377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Ganeshapur Khu.</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Rushika Marketing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9,84,627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Khadakdoh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75,88,663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Junoni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Satish Avathe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67,58,266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Balapur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Pradip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43,46,833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Yespur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Pande Electrical &amp;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11,57,749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Zamkola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Pande Elecricals &amp;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13,05,039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Kamalapur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Ece (India) Energy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12,63,846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Pande Elecricals &amp;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20,86,249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Bihadi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Pande Elecricals &amp;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12,20,887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Ankit Yenguwar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23,93,876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Matharjun(Chich Pod)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Pande Elecricals &amp;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20,32,221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Muchi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Ece (India) Energy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12,59,178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354186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Completed</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1006119473"/>
              </p:ext>
            </p:extLst>
          </p:nvPr>
        </p:nvGraphicFramePr>
        <p:xfrm>
          <a:off x="497928" y="1113183"/>
          <a:ext cx="11196140" cy="593185"/>
        </p:xfrm>
        <a:graphic>
          <a:graphicData uri="http://schemas.openxmlformats.org/drawingml/2006/table">
            <a:tbl>
              <a:tblPr/>
              <a:tblGrid>
                <a:gridCol w="616256">
                  <a:extLst>
                    <a:ext uri="{9D8B030D-6E8A-4147-A177-3AD203B41FA5}">
                      <a16:colId xmlns:a16="http://schemas.microsoft.com/office/drawing/2014/main" val="20000"/>
                    </a:ext>
                  </a:extLst>
                </a:gridCol>
                <a:gridCol w="1843045">
                  <a:extLst>
                    <a:ext uri="{9D8B030D-6E8A-4147-A177-3AD203B41FA5}">
                      <a16:colId xmlns:a16="http://schemas.microsoft.com/office/drawing/2014/main" val="20001"/>
                    </a:ext>
                  </a:extLst>
                </a:gridCol>
                <a:gridCol w="3911148">
                  <a:extLst>
                    <a:ext uri="{9D8B030D-6E8A-4147-A177-3AD203B41FA5}">
                      <a16:colId xmlns:a16="http://schemas.microsoft.com/office/drawing/2014/main" val="20002"/>
                    </a:ext>
                  </a:extLst>
                </a:gridCol>
                <a:gridCol w="1731801">
                  <a:extLst>
                    <a:ext uri="{9D8B030D-6E8A-4147-A177-3AD203B41FA5}">
                      <a16:colId xmlns:a16="http://schemas.microsoft.com/office/drawing/2014/main" val="20003"/>
                    </a:ext>
                  </a:extLst>
                </a:gridCol>
                <a:gridCol w="1459381">
                  <a:extLst>
                    <a:ext uri="{9D8B030D-6E8A-4147-A177-3AD203B41FA5}">
                      <a16:colId xmlns:a16="http://schemas.microsoft.com/office/drawing/2014/main" val="20004"/>
                    </a:ext>
                  </a:extLst>
                </a:gridCol>
                <a:gridCol w="1634509">
                  <a:extLst>
                    <a:ext uri="{9D8B030D-6E8A-4147-A177-3AD203B41FA5}">
                      <a16:colId xmlns:a16="http://schemas.microsoft.com/office/drawing/2014/main" val="20005"/>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172133629"/>
              </p:ext>
            </p:extLst>
          </p:nvPr>
        </p:nvGraphicFramePr>
        <p:xfrm>
          <a:off x="497928" y="1706369"/>
          <a:ext cx="11196140" cy="1661845"/>
        </p:xfrm>
        <a:graphic>
          <a:graphicData uri="http://schemas.openxmlformats.org/drawingml/2006/table">
            <a:tbl>
              <a:tblPr/>
              <a:tblGrid>
                <a:gridCol w="616256">
                  <a:extLst>
                    <a:ext uri="{9D8B030D-6E8A-4147-A177-3AD203B41FA5}">
                      <a16:colId xmlns:a16="http://schemas.microsoft.com/office/drawing/2014/main" val="232975009"/>
                    </a:ext>
                  </a:extLst>
                </a:gridCol>
                <a:gridCol w="1843045">
                  <a:extLst>
                    <a:ext uri="{9D8B030D-6E8A-4147-A177-3AD203B41FA5}">
                      <a16:colId xmlns:a16="http://schemas.microsoft.com/office/drawing/2014/main" val="785303415"/>
                    </a:ext>
                  </a:extLst>
                </a:gridCol>
                <a:gridCol w="3911148">
                  <a:extLst>
                    <a:ext uri="{9D8B030D-6E8A-4147-A177-3AD203B41FA5}">
                      <a16:colId xmlns:a16="http://schemas.microsoft.com/office/drawing/2014/main" val="2413870011"/>
                    </a:ext>
                  </a:extLst>
                </a:gridCol>
                <a:gridCol w="1731801">
                  <a:extLst>
                    <a:ext uri="{9D8B030D-6E8A-4147-A177-3AD203B41FA5}">
                      <a16:colId xmlns:a16="http://schemas.microsoft.com/office/drawing/2014/main" val="1904706511"/>
                    </a:ext>
                  </a:extLst>
                </a:gridCol>
                <a:gridCol w="1459381">
                  <a:extLst>
                    <a:ext uri="{9D8B030D-6E8A-4147-A177-3AD203B41FA5}">
                      <a16:colId xmlns:a16="http://schemas.microsoft.com/office/drawing/2014/main" val="1261089464"/>
                    </a:ext>
                  </a:extLst>
                </a:gridCol>
                <a:gridCol w="1634509">
                  <a:extLst>
                    <a:ext uri="{9D8B030D-6E8A-4147-A177-3AD203B41FA5}">
                      <a16:colId xmlns:a16="http://schemas.microsoft.com/office/drawing/2014/main" val="3569328776"/>
                    </a:ext>
                  </a:extLst>
                </a:gridCol>
              </a:tblGrid>
              <a:tr h="332369">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Maregaon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Maregaon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Phefrwada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9,38,326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extLst>
                  <a:ext uri="{0D108BD9-81ED-4DB2-BD59-A6C34878D82A}">
                    <a16:rowId xmlns:a16="http://schemas.microsoft.com/office/drawing/2014/main" val="2732302081"/>
                  </a:ext>
                </a:extLst>
              </a:tr>
              <a:tr h="332369">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Ralegaon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Ralegaon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Ekburji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 K. Energy Marketors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18,42,678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Chincholi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Span Pump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9,49,439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 Months</a:t>
                      </a:r>
                    </a:p>
                  </a:txBody>
                  <a:tcPr marL="9525" marR="9525" marT="9525" marB="0" anchor="ctr"/>
                </a:tc>
                <a:extLst>
                  <a:ext uri="{0D108BD9-81ED-4DB2-BD59-A6C34878D82A}">
                    <a16:rowId xmlns:a16="http://schemas.microsoft.com/office/drawing/2014/main" val="3365865322"/>
                  </a:ext>
                </a:extLst>
              </a:tr>
            </a:tbl>
          </a:graphicData>
        </a:graphic>
      </p:graphicFrame>
    </p:spTree>
    <p:extLst>
      <p:ext uri="{BB962C8B-B14F-4D97-AF65-F5344CB8AC3E}">
        <p14:creationId xmlns:p14="http://schemas.microsoft.com/office/powerpoint/2010/main" val="630403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921872866"/>
              </p:ext>
            </p:extLst>
          </p:nvPr>
        </p:nvGraphicFramePr>
        <p:xfrm>
          <a:off x="373109" y="1129665"/>
          <a:ext cx="11470547" cy="3207825"/>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rtl="0" fontAlgn="b"/>
                      <a:r>
                        <a:rPr lang="en-IN" sz="1400" b="1" dirty="0" err="1">
                          <a:effectLst/>
                          <a:latin typeface="Calibri" panose="020F0502020204030204" pitchFamily="34" charset="0"/>
                        </a:rPr>
                        <a:t>Yavatmal</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rtl="0" fontAlgn="b"/>
                      <a:r>
                        <a:rPr lang="en-IN" sz="1400" b="1">
                          <a:effectLst/>
                          <a:latin typeface="Calibri" panose="020F0502020204030204" pitchFamily="34" charset="0"/>
                        </a:rPr>
                        <a:t>Zari Jamni</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5913">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624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493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91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4591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89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45913">
                <a:tc gridSpan="2">
                  <a:txBody>
                    <a:bodyPr/>
                    <a:lstStyle/>
                    <a:p>
                      <a:pPr algn="ctr" rtl="0" fontAlgn="ctr"/>
                      <a:r>
                        <a:rPr lang="en-US" sz="16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fontAlgn="ctr"/>
                      <a:r>
                        <a:rPr lang="en-IN" sz="1600" b="1" dirty="0">
                          <a:effectLst/>
                          <a:latin typeface="Calibri" panose="020F0502020204030204" pitchFamily="34" charset="0"/>
                        </a:rPr>
                        <a:t>752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582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108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66235"/>
                  </a:ext>
                </a:extLst>
              </a:tr>
            </a:tbl>
          </a:graphicData>
        </a:graphic>
      </p:graphicFrame>
    </p:spTree>
    <p:extLst>
      <p:ext uri="{BB962C8B-B14F-4D97-AF65-F5344CB8AC3E}">
        <p14:creationId xmlns:p14="http://schemas.microsoft.com/office/powerpoint/2010/main" val="1229093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Arni</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36" y="127091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8049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97"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Babhulgaon</a:t>
            </a:r>
            <a:r>
              <a:rPr lang="en-US" sz="3100" b="1" dirty="0"/>
              <a:t> </a:t>
            </a:r>
            <a:r>
              <a:rPr lang="en-US" sz="3100" b="1" dirty="0" err="1"/>
              <a:t>Taluka</a:t>
            </a:r>
            <a:endParaRPr lang="en-IN" altLang="en-US" sz="3100" b="1" dirty="0">
              <a:latin typeface="+mn-lt"/>
            </a:endParaRPr>
          </a:p>
        </p:txBody>
      </p:sp>
      <p:pic>
        <p:nvPicPr>
          <p:cNvPr id="307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8671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945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188" y="4166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Digras</a:t>
            </a:r>
            <a:r>
              <a:rPr lang="en-US" sz="3100" b="1" dirty="0"/>
              <a:t> </a:t>
            </a:r>
            <a:r>
              <a:rPr lang="en-US" sz="3100" b="1" dirty="0" err="1"/>
              <a:t>Taluka</a:t>
            </a:r>
            <a:endParaRPr lang="en-IN" altLang="en-US" sz="3100" b="1" dirty="0">
              <a:latin typeface="+mn-lt"/>
            </a:endParaRPr>
          </a:p>
        </p:txBody>
      </p:sp>
      <p:pic>
        <p:nvPicPr>
          <p:cNvPr id="4100"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981"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080"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741" y="4154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Darwha</a:t>
            </a:r>
            <a:r>
              <a:rPr lang="en-US" sz="3100" b="1" dirty="0"/>
              <a:t> </a:t>
            </a:r>
            <a:r>
              <a:rPr lang="en-US" sz="3100" b="1" dirty="0" err="1"/>
              <a:t>Taluka</a:t>
            </a:r>
            <a:endParaRPr lang="en-IN" altLang="en-US" sz="3100" b="1" dirty="0">
              <a:latin typeface="+mn-lt"/>
            </a:endParaRPr>
          </a:p>
        </p:txBody>
      </p:sp>
      <p:pic>
        <p:nvPicPr>
          <p:cNvPr id="512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75"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4694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Ghatanji</a:t>
            </a:r>
            <a:r>
              <a:rPr lang="en-US" sz="3100" b="1" dirty="0"/>
              <a:t> </a:t>
            </a:r>
            <a:r>
              <a:rPr lang="en-US" sz="3100" b="1" dirty="0" err="1"/>
              <a:t>Taluka</a:t>
            </a:r>
            <a:endParaRPr lang="en-IN" altLang="en-US" sz="3100" b="1" dirty="0">
              <a:latin typeface="+mn-lt"/>
            </a:endParaRPr>
          </a:p>
        </p:txBody>
      </p:sp>
      <p:pic>
        <p:nvPicPr>
          <p:cNvPr id="6148"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70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08" y="127610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6747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363"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Kalamb</a:t>
            </a:r>
            <a:r>
              <a:rPr lang="en-US" sz="3100" b="1" dirty="0"/>
              <a:t> </a:t>
            </a:r>
            <a:r>
              <a:rPr lang="en-US" sz="3100" b="1" dirty="0" err="1"/>
              <a:t>Taluka</a:t>
            </a:r>
            <a:endParaRPr lang="en-IN" altLang="en-US" sz="3100" b="1" dirty="0">
              <a:latin typeface="+mn-lt"/>
            </a:endParaRPr>
          </a:p>
        </p:txBody>
      </p:sp>
      <p:pic>
        <p:nvPicPr>
          <p:cNvPr id="717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Kelapur</a:t>
            </a:r>
            <a:r>
              <a:rPr lang="en-US" sz="3100" b="1" dirty="0"/>
              <a:t> </a:t>
            </a:r>
            <a:r>
              <a:rPr lang="en-US" sz="3100" b="1" dirty="0" err="1"/>
              <a:t>Taluka</a:t>
            </a:r>
            <a:endParaRPr lang="en-IN" altLang="en-US" sz="3100" b="1" dirty="0">
              <a:latin typeface="+mn-lt"/>
            </a:endParaRPr>
          </a:p>
        </p:txBody>
      </p:sp>
      <p:pic>
        <p:nvPicPr>
          <p:cNvPr id="819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821"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178"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Mahagaon</a:t>
            </a:r>
            <a:r>
              <a:rPr lang="en-IN" sz="3200" b="1" dirty="0"/>
              <a:t> </a:t>
            </a:r>
            <a:r>
              <a:rPr lang="en-US" sz="3100" b="1" dirty="0" err="1"/>
              <a:t>Taluka</a:t>
            </a:r>
            <a:endParaRPr lang="en-IN" altLang="en-US" sz="3100" b="1" dirty="0">
              <a:latin typeface="+mn-lt"/>
            </a:endParaRPr>
          </a:p>
        </p:txBody>
      </p:sp>
      <p:pic>
        <p:nvPicPr>
          <p:cNvPr id="921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332" y="1275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73"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706" y="414694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Maregaon</a:t>
            </a:r>
            <a:r>
              <a:rPr lang="en-IN" sz="3200" b="1" dirty="0"/>
              <a:t> </a:t>
            </a:r>
            <a:r>
              <a:rPr lang="en-US" sz="3100" b="1" dirty="0" err="1"/>
              <a:t>Taluka</a:t>
            </a:r>
            <a:endParaRPr lang="en-IN" altLang="en-US" sz="3100" b="1" dirty="0">
              <a:latin typeface="+mn-lt"/>
            </a:endParaRPr>
          </a:p>
        </p:txBody>
      </p:sp>
      <p:pic>
        <p:nvPicPr>
          <p:cNvPr id="1024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69"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7962178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Arni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Arni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Kapeshwar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73,56,413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15.51%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11.41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Lonbehel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1,18,43,911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1,10,59,497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32.57%</a:t>
                      </a:r>
                    </a:p>
                  </a:txBody>
                  <a:tcPr marL="9525" marR="9525" marT="9525" marB="0" anchor="ctr"/>
                </a:tc>
                <a:tc>
                  <a:txBody>
                    <a:bodyPr/>
                    <a:lstStyle/>
                    <a:p>
                      <a:pPr algn="ctr" fontAlgn="ctr"/>
                      <a:r>
                        <a:rPr lang="en-IN" sz="1400" b="0" i="0" u="none" strike="noStrike">
                          <a:solidFill>
                            <a:srgbClr val="000000"/>
                          </a:solidFill>
                          <a:effectLst/>
                          <a:latin typeface="Calibri"/>
                        </a:rPr>
                        <a:t>10.60%</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11.72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Gudha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Santosh Sidam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26,68,414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77,56,825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Saikheda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90,85,832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20.45%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Daheli &amp; Pawannagar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Anurag Mantri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84,36,293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19.96%</a:t>
                      </a:r>
                    </a:p>
                  </a:txBody>
                  <a:tcPr marL="9525" marR="9525" marT="9525" marB="0" anchor="ctr"/>
                </a:tc>
                <a:tc>
                  <a:txBody>
                    <a:bodyPr/>
                    <a:lstStyle/>
                    <a:p>
                      <a:pPr algn="ctr" fontAlgn="ctr"/>
                      <a:r>
                        <a:rPr lang="en-IN" sz="1400" b="0" i="0" u="none" strike="noStrike">
                          <a:solidFill>
                            <a:srgbClr val="000000"/>
                          </a:solidFill>
                          <a:effectLst/>
                          <a:latin typeface="Calibri"/>
                        </a:rPr>
                        <a:t>14.44%</a:t>
                      </a:r>
                    </a:p>
                  </a:txBody>
                  <a:tcPr marL="9525" marR="9525" marT="9525" marB="0" anchor="ctr"/>
                </a:tc>
                <a:tc>
                  <a:txBody>
                    <a:bodyPr/>
                    <a:lstStyle/>
                    <a:p>
                      <a:pPr algn="ctr" fontAlgn="ctr"/>
                      <a:r>
                        <a:rPr lang="en-IN" sz="1400" b="0" i="0" u="none" strike="noStrike">
                          <a:solidFill>
                            <a:srgbClr val="000000"/>
                          </a:solidFill>
                          <a:effectLst/>
                          <a:latin typeface="Calibri"/>
                        </a:rPr>
                        <a:t>12.19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Umari Pathar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 J. Sharma And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95,06,508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Umari (Kapeshwar)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Yogesh Meshram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70,42,606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Sudhakarnagar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31,43,094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Chatari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Gulab Gajghate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26,52,705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Naiknagarheti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93,78,978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5.11%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4.79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Khandala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H. Baig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42,13,441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Ner</a:t>
            </a:r>
            <a:r>
              <a:rPr lang="en-IN" sz="3200" b="1" dirty="0"/>
              <a:t> </a:t>
            </a:r>
            <a:r>
              <a:rPr lang="en-US" sz="3100" b="1" dirty="0" err="1"/>
              <a:t>Taluka</a:t>
            </a:r>
            <a:endParaRPr lang="en-IN" altLang="en-US" sz="3100" b="1" dirty="0">
              <a:latin typeface="+mn-lt"/>
            </a:endParaRPr>
          </a:p>
        </p:txBody>
      </p:sp>
      <p:pic>
        <p:nvPicPr>
          <p:cNvPr id="1126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860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706" y="415557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Pusad</a:t>
            </a:r>
            <a:r>
              <a:rPr lang="en-IN" sz="3200" b="1" dirty="0"/>
              <a:t> </a:t>
            </a:r>
            <a:r>
              <a:rPr lang="en-US" sz="3100" b="1" dirty="0" err="1"/>
              <a:t>Taluka</a:t>
            </a:r>
            <a:endParaRPr lang="en-IN" altLang="en-US" sz="3100" b="1" dirty="0">
              <a:latin typeface="+mn-lt"/>
            </a:endParaRPr>
          </a:p>
        </p:txBody>
      </p:sp>
      <p:pic>
        <p:nvPicPr>
          <p:cNvPr id="1229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125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7125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Ralegaon</a:t>
            </a:r>
            <a:r>
              <a:rPr lang="en-IN" sz="3200" b="1" dirty="0"/>
              <a:t> </a:t>
            </a:r>
            <a:r>
              <a:rPr lang="en-US" sz="3100" b="1" dirty="0" err="1"/>
              <a:t>Taluka</a:t>
            </a:r>
            <a:endParaRPr lang="en-IN" altLang="en-US" sz="3100" b="1" dirty="0">
              <a:latin typeface="+mn-lt"/>
            </a:endParaRPr>
          </a:p>
        </p:txBody>
      </p:sp>
      <p:pic>
        <p:nvPicPr>
          <p:cNvPr id="1331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242" y="127498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60" y="414767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242" y="416579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560" y="126627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Umarkhed</a:t>
            </a:r>
            <a:r>
              <a:rPr lang="en-IN" sz="3200" b="1" dirty="0"/>
              <a:t> </a:t>
            </a:r>
            <a:r>
              <a:rPr lang="en-US" sz="3100" b="1" dirty="0" err="1"/>
              <a:t>Taluka</a:t>
            </a:r>
            <a:endParaRPr lang="en-IN" altLang="en-US" sz="3100" b="1" dirty="0">
              <a:latin typeface="+mn-lt"/>
            </a:endParaRPr>
          </a:p>
        </p:txBody>
      </p:sp>
      <p:pic>
        <p:nvPicPr>
          <p:cNvPr id="14339"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080" y="415330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62"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332"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562" y="415330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Yavatmal</a:t>
            </a:r>
            <a:r>
              <a:rPr lang="en-IN" sz="3200" b="1" dirty="0"/>
              <a:t> </a:t>
            </a:r>
            <a:r>
              <a:rPr lang="en-US" sz="3100" b="1" dirty="0" err="1"/>
              <a:t>Taluka</a:t>
            </a:r>
            <a:endParaRPr lang="en-IN" altLang="en-US" sz="3100" b="1" dirty="0">
              <a:latin typeface="+mn-lt"/>
            </a:endParaRPr>
          </a:p>
        </p:txBody>
      </p:sp>
      <p:pic>
        <p:nvPicPr>
          <p:cNvPr id="15365" name="Picture 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612" y="416170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61"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562" y="415557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Wani</a:t>
            </a:r>
            <a:r>
              <a:rPr lang="en-IN" sz="3200" b="1" dirty="0"/>
              <a:t> </a:t>
            </a:r>
            <a:r>
              <a:rPr lang="en-US" sz="3100" b="1" dirty="0" err="1"/>
              <a:t>Taluka</a:t>
            </a:r>
            <a:endParaRPr lang="en-IN" altLang="en-US" sz="3100" b="1" dirty="0">
              <a:latin typeface="+mn-lt"/>
            </a:endParaRPr>
          </a:p>
        </p:txBody>
      </p:sp>
      <p:pic>
        <p:nvPicPr>
          <p:cNvPr id="1638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459" y="1280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80" y="127270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080" y="4154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085" y="415399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2315"/>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Zari</a:t>
            </a:r>
            <a:r>
              <a:rPr lang="en-IN" sz="3200" b="1" dirty="0"/>
              <a:t> </a:t>
            </a:r>
            <a:r>
              <a:rPr lang="en-IN" sz="3200" b="1" dirty="0" err="1"/>
              <a:t>Jamni</a:t>
            </a:r>
            <a:r>
              <a:rPr lang="en-IN" sz="3200" b="1" dirty="0"/>
              <a:t> </a:t>
            </a:r>
            <a:r>
              <a:rPr lang="en-US" sz="3100" b="1" dirty="0" err="1"/>
              <a:t>Taluka</a:t>
            </a:r>
            <a:endParaRPr lang="en-IN" altLang="en-US" sz="3100" b="1" dirty="0">
              <a:latin typeface="+mn-lt"/>
            </a:endParaRPr>
          </a:p>
        </p:txBody>
      </p:sp>
      <p:pic>
        <p:nvPicPr>
          <p:cNvPr id="1027"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7579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5031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829" y="415031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4295336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Umari Ijara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61,21,127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10.39%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6.36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Asara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55,51,688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11.65%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6.47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Pangari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87,81,032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12.22%</a:t>
                      </a:r>
                    </a:p>
                  </a:txBody>
                  <a:tcPr marL="9525" marR="9525" marT="9525" marB="0" anchor="ctr"/>
                </a:tc>
                <a:tc>
                  <a:txBody>
                    <a:bodyPr/>
                    <a:lstStyle/>
                    <a:p>
                      <a:pPr algn="ctr" fontAlgn="ctr"/>
                      <a:r>
                        <a:rPr lang="en-IN" sz="1400" b="0" i="0" u="none" strike="noStrike">
                          <a:solidFill>
                            <a:srgbClr val="000000"/>
                          </a:solidFill>
                          <a:effectLst/>
                          <a:latin typeface="Calibri"/>
                        </a:rPr>
                        <a:t>9.89%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 J. Sharma &amp; Sons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32,27,392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H. Beg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25,04,381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Warud Bhakt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Akash Mohale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78,20,938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4.83%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3.78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Palashi &amp; Manoharkhedi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Santosh Sidam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45,04,193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Deogaon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R.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64,04,747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Ivhewar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Viththalkrupa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14,99,834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Anjankhed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35,03,714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Tendoli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Gughane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50,36,303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Ichora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Ashwajit Gayakwad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64,56,265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Taroda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Arvind Padmawar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70,11,948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Gawana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Hemant R. Sardar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52,69,944</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11316</TotalTime>
  <Words>13771</Words>
  <Application>Microsoft Office PowerPoint</Application>
  <PresentationFormat>Widescreen</PresentationFormat>
  <Paragraphs>8163</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Arial Black</vt:lpstr>
      <vt:lpstr>Calibri</vt:lpstr>
      <vt:lpstr>Calibri Light</vt:lpstr>
      <vt:lpstr>Roboto Slab</vt:lpstr>
      <vt:lpstr>Office Theme</vt:lpstr>
      <vt:lpstr>PowerPoint Presentation</vt:lpstr>
      <vt:lpstr>District Overview</vt:lpstr>
      <vt:lpstr>District Overview</vt:lpstr>
      <vt:lpstr>District Overview</vt:lpstr>
      <vt:lpstr>Executive Summary Work in Progress Schemes</vt:lpstr>
      <vt:lpstr>Executive Summary Work in Progress Schemes</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Completed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Ashutosh Garg</cp:lastModifiedBy>
  <cp:revision>668</cp:revision>
  <dcterms:created xsi:type="dcterms:W3CDTF">2022-03-31T07:35:09Z</dcterms:created>
  <dcterms:modified xsi:type="dcterms:W3CDTF">2023-04-03T11:16:46Z</dcterms:modified>
</cp:coreProperties>
</file>